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notesMasterIdLst>
    <p:notesMasterId r:id="rId16"/>
  </p:notesMasterIdLst>
  <p:handoutMasterIdLst>
    <p:handoutMasterId r:id="rId17"/>
  </p:handoutMasterIdLst>
  <p:sldIdLst>
    <p:sldId id="256" r:id="rId4"/>
    <p:sldId id="257" r:id="rId5"/>
    <p:sldId id="258" r:id="rId6"/>
    <p:sldId id="271" r:id="rId7"/>
    <p:sldId id="260" r:id="rId8"/>
    <p:sldId id="261" r:id="rId9"/>
    <p:sldId id="262" r:id="rId10"/>
    <p:sldId id="263" r:id="rId11"/>
    <p:sldId id="266" r:id="rId12"/>
    <p:sldId id="274" r:id="rId13"/>
    <p:sldId id="275"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2E83"/>
    <a:srgbClr val="00BABD"/>
    <a:srgbClr val="30A0D7"/>
    <a:srgbClr val="9ECD72"/>
    <a:srgbClr val="152F84"/>
    <a:srgbClr val="3E3084"/>
    <a:srgbClr val="392A84"/>
    <a:srgbClr val="242384"/>
    <a:srgbClr val="22C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87"/>
    <p:restoredTop sz="86319"/>
  </p:normalViewPr>
  <p:slideViewPr>
    <p:cSldViewPr snapToGrid="0" snapToObjects="1">
      <p:cViewPr>
        <p:scale>
          <a:sx n="60" d="100"/>
          <a:sy n="60" d="100"/>
        </p:scale>
        <p:origin x="232" y="36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2632" y="2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FA358A-4566-D849-A69C-826BC54EDB7A}" type="datetimeFigureOut">
              <a:rPr lang="en-US" smtClean="0"/>
              <a:t>10/29/18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8F16CF-0E06-2F4B-86D7-57C617874BE1}" type="slidenum">
              <a:rPr lang="en-US" smtClean="0"/>
              <a:t>‹#›</a:t>
            </a:fld>
            <a:endParaRPr lang="en-US"/>
          </a:p>
        </p:txBody>
      </p:sp>
    </p:spTree>
    <p:extLst>
      <p:ext uri="{BB962C8B-B14F-4D97-AF65-F5344CB8AC3E}">
        <p14:creationId xmlns:p14="http://schemas.microsoft.com/office/powerpoint/2010/main" val="17173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9F9C5-03E2-3A47-863D-4BA2309BC4BE}" type="datetimeFigureOut">
              <a:rPr lang="en-US" smtClean="0"/>
              <a:t>10/29/18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5899C-5111-CB49-B564-C3064D8ED489}" type="slidenum">
              <a:rPr lang="en-US" smtClean="0"/>
              <a:t>‹#›</a:t>
            </a:fld>
            <a:endParaRPr lang="en-US"/>
          </a:p>
        </p:txBody>
      </p:sp>
    </p:spTree>
    <p:extLst>
      <p:ext uri="{BB962C8B-B14F-4D97-AF65-F5344CB8AC3E}">
        <p14:creationId xmlns:p14="http://schemas.microsoft.com/office/powerpoint/2010/main" val="119401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smtClean="0">
                <a:solidFill>
                  <a:schemeClr val="accent4"/>
                </a:solidFill>
              </a:rPr>
              <a:t>This presentation will take </a:t>
            </a:r>
            <a:r>
              <a:rPr lang="en-US" b="1" i="1" u="sng" smtClean="0">
                <a:solidFill>
                  <a:schemeClr val="accent4"/>
                </a:solidFill>
              </a:rPr>
              <a:t>approximately</a:t>
            </a:r>
            <a:r>
              <a:rPr lang="en-US" b="1" i="1" u="sng" baseline="0" smtClean="0">
                <a:solidFill>
                  <a:schemeClr val="accent4"/>
                </a:solidFill>
              </a:rPr>
              <a:t> 30 minutes. We </a:t>
            </a:r>
            <a:r>
              <a:rPr lang="en-US" b="1" i="1" u="sng" baseline="0" dirty="0" smtClean="0">
                <a:solidFill>
                  <a:schemeClr val="accent4"/>
                </a:solidFill>
              </a:rPr>
              <a:t>have provided talking points in the notes section of each slide.</a:t>
            </a:r>
            <a:endParaRPr lang="en-US" b="1" i="1" u="sng" dirty="0" smtClean="0">
              <a:solidFill>
                <a:schemeClr val="accent4"/>
              </a:solidFill>
            </a:endParaRPr>
          </a:p>
          <a:p>
            <a:endParaRPr lang="en-US" dirty="0" smtClean="0"/>
          </a:p>
          <a:p>
            <a:r>
              <a:rPr lang="en-US" dirty="0" smtClean="0"/>
              <a:t>Welcome</a:t>
            </a:r>
            <a:r>
              <a:rPr lang="en-US" baseline="0" dirty="0" smtClean="0"/>
              <a:t> everyone.  </a:t>
            </a:r>
            <a:r>
              <a:rPr lang="en-US" i="1" baseline="0" dirty="0" smtClean="0"/>
              <a:t>[Start by sharing how you came to learn about lesson study and any personal experiences you may have (just a couple of minutes).  [</a:t>
            </a:r>
            <a:r>
              <a:rPr lang="en-US" i="0" baseline="0" dirty="0" smtClean="0"/>
              <a:t>Based on this you are excited to share what you have learned about lesson with your colleagues] </a:t>
            </a:r>
            <a:endParaRPr lang="en-US" i="0" dirty="0" smtClean="0"/>
          </a:p>
          <a:p>
            <a:endParaRPr lang="en-US" dirty="0"/>
          </a:p>
        </p:txBody>
      </p:sp>
      <p:sp>
        <p:nvSpPr>
          <p:cNvPr id="4" name="Slide Number Placeholder 3"/>
          <p:cNvSpPr>
            <a:spLocks noGrp="1"/>
          </p:cNvSpPr>
          <p:nvPr>
            <p:ph type="sldNum" sz="quarter" idx="10"/>
          </p:nvPr>
        </p:nvSpPr>
        <p:spPr/>
        <p:txBody>
          <a:bodyPr/>
          <a:lstStyle/>
          <a:p>
            <a:fld id="{5AB5899C-5111-CB49-B564-C3064D8ED489}" type="slidenum">
              <a:rPr lang="en-US" smtClean="0"/>
              <a:t>1</a:t>
            </a:fld>
            <a:endParaRPr lang="en-US"/>
          </a:p>
        </p:txBody>
      </p:sp>
    </p:spTree>
    <p:extLst>
      <p:ext uri="{BB962C8B-B14F-4D97-AF65-F5344CB8AC3E}">
        <p14:creationId xmlns:p14="http://schemas.microsoft.com/office/powerpoint/2010/main" val="1529392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899C-5111-CB49-B564-C3064D8ED489}" type="slidenum">
              <a:rPr lang="en-US" smtClean="0"/>
              <a:t>10</a:t>
            </a:fld>
            <a:endParaRPr lang="en-US"/>
          </a:p>
        </p:txBody>
      </p:sp>
    </p:spTree>
    <p:extLst>
      <p:ext uri="{BB962C8B-B14F-4D97-AF65-F5344CB8AC3E}">
        <p14:creationId xmlns:p14="http://schemas.microsoft.com/office/powerpoint/2010/main" val="94368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899C-5111-CB49-B564-C3064D8ED489}" type="slidenum">
              <a:rPr lang="en-US" smtClean="0"/>
              <a:t>11</a:t>
            </a:fld>
            <a:endParaRPr lang="en-US"/>
          </a:p>
        </p:txBody>
      </p:sp>
    </p:spTree>
    <p:extLst>
      <p:ext uri="{BB962C8B-B14F-4D97-AF65-F5344CB8AC3E}">
        <p14:creationId xmlns:p14="http://schemas.microsoft.com/office/powerpoint/2010/main" val="66916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Lesson study is an approach to instructional improvement that has spread rapidly in North America since its introduction from Japan in 1999. Lesson study is a simple </a:t>
            </a:r>
            <a:r>
              <a:rPr lang="en-US" sz="1200" kern="1200" dirty="0" err="1" smtClean="0">
                <a:solidFill>
                  <a:schemeClr val="tx1"/>
                </a:solidFill>
                <a:effectLst/>
                <a:latin typeface="+mn-lt"/>
                <a:ea typeface="+mn-ea"/>
                <a:cs typeface="+mn-cs"/>
              </a:rPr>
              <a:t>idea.If</a:t>
            </a:r>
            <a:r>
              <a:rPr lang="en-US" sz="1200" kern="1200" dirty="0" smtClean="0">
                <a:solidFill>
                  <a:schemeClr val="tx1"/>
                </a:solidFill>
                <a:effectLst/>
                <a:latin typeface="+mn-lt"/>
                <a:ea typeface="+mn-ea"/>
                <a:cs typeface="+mn-cs"/>
              </a:rPr>
              <a:t> you want to improve instruction, what could be more obvious than collaborating with fellow teachers to plan instruction and examine its impact on students? </a:t>
            </a:r>
            <a:endParaRPr lang="en-US" dirty="0"/>
          </a:p>
        </p:txBody>
      </p:sp>
      <p:sp>
        <p:nvSpPr>
          <p:cNvPr id="4" name="Slide Number Placeholder 3"/>
          <p:cNvSpPr>
            <a:spLocks noGrp="1"/>
          </p:cNvSpPr>
          <p:nvPr>
            <p:ph type="sldNum" sz="quarter" idx="10"/>
          </p:nvPr>
        </p:nvSpPr>
        <p:spPr/>
        <p:txBody>
          <a:bodyPr/>
          <a:lstStyle/>
          <a:p>
            <a:fld id="{5AB5899C-5111-CB49-B564-C3064D8ED489}" type="slidenum">
              <a:rPr lang="en-US" smtClean="0"/>
              <a:t>2</a:t>
            </a:fld>
            <a:endParaRPr lang="en-US"/>
          </a:p>
        </p:txBody>
      </p:sp>
    </p:spTree>
    <p:extLst>
      <p:ext uri="{BB962C8B-B14F-4D97-AF65-F5344CB8AC3E}">
        <p14:creationId xmlns:p14="http://schemas.microsoft.com/office/powerpoint/2010/main" val="177779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a:t>
            </a:r>
            <a:r>
              <a:rPr lang="en-US" sz="1200" kern="1200" baseline="0" dirty="0" smtClean="0">
                <a:solidFill>
                  <a:schemeClr val="tx1"/>
                </a:solidFill>
                <a:effectLst/>
                <a:latin typeface="+mn-lt"/>
                <a:ea typeface="+mn-ea"/>
                <a:cs typeface="+mn-cs"/>
              </a:rPr>
              <a:t> to the Teaching Gap by James Stigler and James </a:t>
            </a:r>
            <a:r>
              <a:rPr lang="en-US" sz="1200" kern="1200" baseline="0" dirty="0" err="1" smtClean="0">
                <a:solidFill>
                  <a:schemeClr val="tx1"/>
                </a:solidFill>
                <a:effectLst/>
                <a:latin typeface="+mn-lt"/>
                <a:ea typeface="+mn-ea"/>
                <a:cs typeface="+mn-cs"/>
              </a:rPr>
              <a:t>Hiebert</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[read above quote]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lesson</a:t>
            </a:r>
            <a:r>
              <a:rPr lang="en-US" sz="1200" kern="1200" baseline="0" dirty="0" smtClean="0">
                <a:solidFill>
                  <a:schemeClr val="tx1"/>
                </a:solidFill>
                <a:effectLst/>
                <a:latin typeface="+mn-lt"/>
                <a:ea typeface="+mn-ea"/>
                <a:cs typeface="+mn-cs"/>
              </a:rPr>
              <a:t> study</a:t>
            </a:r>
            <a:r>
              <a:rPr lang="en-US" sz="1200" kern="1200" dirty="0" smtClean="0">
                <a:solidFill>
                  <a:schemeClr val="tx1"/>
                </a:solidFill>
                <a:effectLst/>
                <a:latin typeface="+mn-lt"/>
                <a:ea typeface="+mn-ea"/>
                <a:cs typeface="+mn-cs"/>
              </a:rPr>
              <a:t> may be a simple idea</a:t>
            </a:r>
            <a:r>
              <a:rPr lang="en-US" sz="1200" kern="1200" baseline="0" dirty="0" smtClean="0">
                <a:solidFill>
                  <a:schemeClr val="tx1"/>
                </a:solidFill>
                <a:effectLst/>
                <a:latin typeface="+mn-lt"/>
                <a:ea typeface="+mn-ea"/>
                <a:cs typeface="+mn-cs"/>
              </a:rPr>
              <a:t> </a:t>
            </a:r>
            <a:r>
              <a:rPr lang="mr-IN"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STUDY, PLAN,TEACH, REFLECT,</a:t>
            </a:r>
            <a:r>
              <a:rPr lang="en-US" sz="1200" kern="1200" dirty="0" smtClean="0">
                <a:solidFill>
                  <a:schemeClr val="tx1"/>
                </a:solidFill>
                <a:effectLst/>
                <a:latin typeface="+mn-lt"/>
                <a:ea typeface="+mn-ea"/>
                <a:cs typeface="+mn-cs"/>
              </a:rPr>
              <a:t> 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complex process. Lesson study asks teachers to work together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challenge and build one another’s knowledge of subject matter and of student thinking, and to observe in one another’s classrooms. It asks teachers to focus on student thinking, rather than on teaching moves, and to question and investigate the impact of lessons–rather than assuming that lessons work because they are from “proven” or mandated.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Lesson study</a:t>
            </a:r>
            <a:r>
              <a:rPr lang="en-US" sz="1200" kern="1200" baseline="0" dirty="0" smtClean="0">
                <a:solidFill>
                  <a:schemeClr val="tx1"/>
                </a:solidFill>
                <a:effectLst/>
                <a:latin typeface="+mn-lt"/>
                <a:ea typeface="+mn-ea"/>
                <a:cs typeface="+mn-cs"/>
              </a:rPr>
              <a:t> allows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teachers to be the primary driving force behind change.</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AB5899C-5111-CB49-B564-C3064D8ED489}" type="slidenum">
              <a:rPr lang="en-US" smtClean="0"/>
              <a:t>3</a:t>
            </a:fld>
            <a:endParaRPr lang="en-US"/>
          </a:p>
        </p:txBody>
      </p:sp>
    </p:spTree>
    <p:extLst>
      <p:ext uri="{BB962C8B-B14F-4D97-AF65-F5344CB8AC3E}">
        <p14:creationId xmlns:p14="http://schemas.microsoft.com/office/powerpoint/2010/main" val="183349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how</a:t>
            </a:r>
            <a:r>
              <a:rPr lang="en-US" baseline="0" dirty="0" smtClean="0"/>
              <a:t> lesson study works:   </a:t>
            </a:r>
          </a:p>
          <a:p>
            <a:endParaRPr lang="en-US" baseline="0" dirty="0" smtClean="0"/>
          </a:p>
          <a:p>
            <a:pPr marL="228600" indent="-228600">
              <a:buAutoNum type="arabicPeriod"/>
            </a:pPr>
            <a:r>
              <a:rPr lang="en-US" i="1" baseline="0" dirty="0" smtClean="0"/>
              <a:t>[Allow this slide to remain on the screen and ask teachers to read the process steps, taking notes about what they think is interesting about this process, and what might be challenging? Allow time to discuss with a partner or in groups. Allow teachers to share some responses].</a:t>
            </a:r>
          </a:p>
          <a:p>
            <a:pPr marL="228600" indent="-228600">
              <a:buAutoNum type="arabicPeriod"/>
            </a:pPr>
            <a:endParaRPr lang="en-US" i="1" baseline="0" dirty="0" smtClean="0"/>
          </a:p>
          <a:p>
            <a:pPr marL="228600" indent="-228600">
              <a:buFont typeface="Arial" charset="0"/>
              <a:buChar char="•"/>
            </a:pPr>
            <a:r>
              <a:rPr lang="en-US" i="1" baseline="0" dirty="0" smtClean="0"/>
              <a:t>Optional </a:t>
            </a:r>
            <a:r>
              <a:rPr lang="mr-IN" i="1" baseline="0" dirty="0" smtClean="0"/>
              <a:t>–</a:t>
            </a:r>
            <a:r>
              <a:rPr lang="en-US" i="1" baseline="0" dirty="0" smtClean="0"/>
              <a:t> watch lesson study videos of the four phases from the website: </a:t>
            </a:r>
            <a:r>
              <a:rPr lang="en-US" i="1" baseline="0" dirty="0" err="1" smtClean="0"/>
              <a:t>www.lessonresearch.net</a:t>
            </a:r>
            <a:endParaRPr lang="en-US" i="1" baseline="0" dirty="0" smtClean="0"/>
          </a:p>
          <a:p>
            <a:pPr marL="228600" indent="-228600">
              <a:buAutoNum type="arabicPeriod"/>
            </a:pPr>
            <a:endParaRPr lang="en-US" i="1" baseline="0" dirty="0" smtClean="0"/>
          </a:p>
          <a:p>
            <a:r>
              <a:rPr lang="en-US" i="1" baseline="0" dirty="0" smtClean="0"/>
              <a:t>2. [Ask the same pairs/groups of teachers to discuss how lesson study differs from other kinds of professional development they have been part of? Allow teachers to share out differences they noticed]</a:t>
            </a:r>
            <a:endParaRPr lang="en-US" i="1" dirty="0"/>
          </a:p>
        </p:txBody>
      </p:sp>
      <p:sp>
        <p:nvSpPr>
          <p:cNvPr id="4" name="Slide Number Placeholder 3"/>
          <p:cNvSpPr>
            <a:spLocks noGrp="1"/>
          </p:cNvSpPr>
          <p:nvPr>
            <p:ph type="sldNum" sz="quarter" idx="10"/>
          </p:nvPr>
        </p:nvSpPr>
        <p:spPr/>
        <p:txBody>
          <a:bodyPr/>
          <a:lstStyle/>
          <a:p>
            <a:fld id="{5AB5899C-5111-CB49-B564-C3064D8ED489}" type="slidenum">
              <a:rPr lang="en-US" smtClean="0"/>
              <a:t>4</a:t>
            </a:fld>
            <a:endParaRPr lang="en-US"/>
          </a:p>
        </p:txBody>
      </p:sp>
    </p:spTree>
    <p:extLst>
      <p:ext uri="{BB962C8B-B14F-4D97-AF65-F5344CB8AC3E}">
        <p14:creationId xmlns:p14="http://schemas.microsoft.com/office/powerpoint/2010/main" val="126748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a:t>
            </a:r>
            <a:r>
              <a:rPr lang="en-US" sz="1200" kern="1200" baseline="0" dirty="0" smtClean="0">
                <a:solidFill>
                  <a:schemeClr val="tx1"/>
                </a:solidFill>
                <a:effectLst/>
                <a:latin typeface="+mn-lt"/>
                <a:ea typeface="+mn-ea"/>
                <a:cs typeface="+mn-cs"/>
              </a:rPr>
              <a:t> this align with what you discussed?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size fits all professional development rarely meets the needs of all teachers within a school or district. In lesson study, teachers bring their own pressing questions to the table and seek out answers from one another, from outside specialists and research, and from careful study of students during a lesson that incorporates teachers’ collective knowledge.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Optional </a:t>
            </a:r>
            <a:r>
              <a:rPr lang="mr-IN"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watch</a:t>
            </a:r>
            <a:r>
              <a:rPr lang="en-US" sz="1200" i="1" kern="1200" baseline="0" dirty="0" smtClean="0">
                <a:solidFill>
                  <a:schemeClr val="tx1"/>
                </a:solidFill>
                <a:effectLst/>
                <a:latin typeface="+mn-lt"/>
                <a:ea typeface="+mn-ea"/>
                <a:cs typeface="+mn-cs"/>
              </a:rPr>
              <a:t> three videos under What Educators Say About Lesson Study (in About Lesson Study) </a:t>
            </a: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Ask</a:t>
            </a:r>
            <a:r>
              <a:rPr lang="en-US" sz="1200" i="1" kern="1200" baseline="0" dirty="0" smtClean="0">
                <a:solidFill>
                  <a:schemeClr val="tx1"/>
                </a:solidFill>
                <a:effectLst/>
                <a:latin typeface="+mn-lt"/>
                <a:ea typeface="+mn-ea"/>
                <a:cs typeface="+mn-cs"/>
              </a:rPr>
              <a:t> teacher to discuss: h</a:t>
            </a:r>
            <a:r>
              <a:rPr lang="en-US" sz="1200" kern="1200" dirty="0" smtClean="0">
                <a:solidFill>
                  <a:schemeClr val="tx1"/>
                </a:solidFill>
                <a:effectLst/>
                <a:latin typeface="+mn-lt"/>
                <a:ea typeface="+mn-ea"/>
                <a:cs typeface="+mn-cs"/>
              </a:rPr>
              <a:t>ow</a:t>
            </a:r>
            <a:r>
              <a:rPr lang="en-US" sz="1200" kern="1200" baseline="0" dirty="0" smtClean="0">
                <a:solidFill>
                  <a:schemeClr val="tx1"/>
                </a:solidFill>
                <a:effectLst/>
                <a:latin typeface="+mn-lt"/>
                <a:ea typeface="+mn-ea"/>
                <a:cs typeface="+mn-cs"/>
              </a:rPr>
              <a:t> often do you have the opportunity to watch and discuss what happens in each other’s classroom?  [Discuss and ask teachers to share their responses)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B5899C-5111-CB49-B564-C3064D8ED489}" type="slidenum">
              <a:rPr lang="en-US" smtClean="0"/>
              <a:t>5</a:t>
            </a:fld>
            <a:endParaRPr lang="en-US"/>
          </a:p>
        </p:txBody>
      </p:sp>
    </p:spTree>
    <p:extLst>
      <p:ext uri="{BB962C8B-B14F-4D97-AF65-F5344CB8AC3E}">
        <p14:creationId xmlns:p14="http://schemas.microsoft.com/office/powerpoint/2010/main" val="77272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slide shows how the US and Japan differ in terms of time spent on different types of activities to improve instruction.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can see, the triangle of US instructional improvement stands precariously on its tip; we are trying to improve instruction without actually observing and discussing it. In contrast, Japanese instructional improvement rests on a solid base of observation, discussion, and refinement of classroom lessons. Lesson study provides a way to shift emphasis so that our instructional improvement efforts rest on a substantial base of lesson observation and discussion</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5AB5899C-5111-CB49-B564-C3064D8ED489}" type="slidenum">
              <a:rPr lang="en-US" smtClean="0"/>
              <a:t>6</a:t>
            </a:fld>
            <a:endParaRPr lang="en-US"/>
          </a:p>
        </p:txBody>
      </p:sp>
    </p:spTree>
    <p:extLst>
      <p:ext uri="{BB962C8B-B14F-4D97-AF65-F5344CB8AC3E}">
        <p14:creationId xmlns:p14="http://schemas.microsoft.com/office/powerpoint/2010/main" val="186540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There are three underlying principles</a:t>
            </a:r>
            <a:r>
              <a:rPr lang="en-US" sz="1200" b="0" kern="1200" baseline="0" dirty="0" smtClean="0">
                <a:solidFill>
                  <a:schemeClr val="tx1"/>
                </a:solidFill>
                <a:effectLst/>
                <a:latin typeface="+mn-lt"/>
                <a:ea typeface="+mn-ea"/>
                <a:cs typeface="+mn-cs"/>
              </a:rPr>
              <a:t> of lesson study:</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 Learning Stance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Lesson study differs from mentoring or coaching</a:t>
            </a:r>
            <a:r>
              <a:rPr lang="en-US" sz="1200" kern="1200" baseline="0" dirty="0" smtClean="0">
                <a:solidFill>
                  <a:schemeClr val="tx1"/>
                </a:solidFill>
                <a:effectLst/>
                <a:latin typeface="+mn-lt"/>
                <a:ea typeface="+mn-ea"/>
                <a:cs typeface="+mn-cs"/>
              </a:rPr>
              <a:t> as</a:t>
            </a:r>
            <a:r>
              <a:rPr lang="en-US" sz="1200" kern="1200" dirty="0" smtClean="0">
                <a:solidFill>
                  <a:schemeClr val="tx1"/>
                </a:solidFill>
                <a:effectLst/>
                <a:latin typeface="+mn-lt"/>
                <a:ea typeface="+mn-ea"/>
                <a:cs typeface="+mn-cs"/>
              </a:rPr>
              <a:t> its emphasis on inquiry conducted by equals, and it provides an opportunity for even experts to pose and pursue questions about student thinking.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Shared Ownership and Responsibility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their work together, group members come to feel that lessons are “our” lesson, not “your” lesson or “my” lesson.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Members view every participant as having something valuable to contribute to the group.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Emphasis on Students, Not the Teacher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Lesson study focuses on student learning and development. It provides a rare, and valuable chance for teachers to be in a classroom solely to investigate student learning, unencumbered by the need to manage students or provide instruction.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idea</a:t>
            </a:r>
            <a:r>
              <a:rPr lang="en-US" sz="1200" kern="1200" baseline="0" dirty="0" smtClean="0">
                <a:solidFill>
                  <a:schemeClr val="tx1"/>
                </a:solidFill>
                <a:effectLst/>
                <a:latin typeface="+mn-lt"/>
                <a:ea typeface="+mn-ea"/>
                <a:cs typeface="+mn-cs"/>
              </a:rPr>
              <a:t> of emphasis on student, not teacher may be new to you</a:t>
            </a:r>
            <a:r>
              <a:rPr lang="mr-IN" sz="1200" kern="1200" baseline="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5AB5899C-5111-CB49-B564-C3064D8ED489}" type="slidenum">
              <a:rPr lang="en-US" smtClean="0"/>
              <a:t>7</a:t>
            </a:fld>
            <a:endParaRPr lang="en-US"/>
          </a:p>
        </p:txBody>
      </p:sp>
    </p:spTree>
    <p:extLst>
      <p:ext uri="{BB962C8B-B14F-4D97-AF65-F5344CB8AC3E}">
        <p14:creationId xmlns:p14="http://schemas.microsoft.com/office/powerpoint/2010/main" val="131794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was for this first year teacher [read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5AB5899C-5111-CB49-B564-C3064D8ED489}" type="slidenum">
              <a:rPr lang="en-US" smtClean="0"/>
              <a:t>8</a:t>
            </a:fld>
            <a:endParaRPr lang="en-US"/>
          </a:p>
        </p:txBody>
      </p:sp>
    </p:spTree>
    <p:extLst>
      <p:ext uri="{BB962C8B-B14F-4D97-AF65-F5344CB8AC3E}">
        <p14:creationId xmlns:p14="http://schemas.microsoft.com/office/powerpoint/2010/main" val="318372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What’s needed</a:t>
            </a:r>
            <a:r>
              <a:rPr lang="en-US" i="0" baseline="0" dirty="0" smtClean="0"/>
              <a:t> for lesson study?</a:t>
            </a:r>
            <a:endParaRPr lang="en-US" i="0" dirty="0" smtClean="0"/>
          </a:p>
          <a:p>
            <a:r>
              <a:rPr lang="en-US" i="1" dirty="0" smtClean="0"/>
              <a:t>[Highlight]</a:t>
            </a:r>
          </a:p>
          <a:p>
            <a:r>
              <a:rPr lang="en-US" dirty="0" smtClean="0"/>
              <a:t>People: Team</a:t>
            </a:r>
            <a:r>
              <a:rPr lang="en-US" baseline="0" dirty="0" smtClean="0"/>
              <a:t> of 3-6 teachers</a:t>
            </a:r>
          </a:p>
          <a:p>
            <a:r>
              <a:rPr lang="en-US" baseline="0" dirty="0" smtClean="0"/>
              <a:t>Time:12 Hours minimum time commitment</a:t>
            </a:r>
          </a:p>
          <a:p>
            <a:r>
              <a:rPr lang="en-US" baseline="0" dirty="0" smtClean="0"/>
              <a:t>Resources: Funding for substitutes</a:t>
            </a:r>
            <a:endParaRPr lang="en-US" dirty="0" smtClean="0"/>
          </a:p>
          <a:p>
            <a:endParaRPr lang="en-US" dirty="0"/>
          </a:p>
        </p:txBody>
      </p:sp>
      <p:sp>
        <p:nvSpPr>
          <p:cNvPr id="4" name="Slide Number Placeholder 3"/>
          <p:cNvSpPr>
            <a:spLocks noGrp="1"/>
          </p:cNvSpPr>
          <p:nvPr>
            <p:ph type="sldNum" sz="quarter" idx="10"/>
          </p:nvPr>
        </p:nvSpPr>
        <p:spPr/>
        <p:txBody>
          <a:bodyPr/>
          <a:lstStyle/>
          <a:p>
            <a:fld id="{5AB5899C-5111-CB49-B564-C3064D8ED489}" type="slidenum">
              <a:rPr lang="en-US" smtClean="0"/>
              <a:t>9</a:t>
            </a:fld>
            <a:endParaRPr lang="en-US"/>
          </a:p>
        </p:txBody>
      </p:sp>
    </p:spTree>
    <p:extLst>
      <p:ext uri="{BB962C8B-B14F-4D97-AF65-F5344CB8AC3E}">
        <p14:creationId xmlns:p14="http://schemas.microsoft.com/office/powerpoint/2010/main" val="153826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1" name="Straight Connector 10"/>
          <p:cNvCxnSpPr/>
          <p:nvPr userDrawn="1"/>
        </p:nvCxnSpPr>
        <p:spPr>
          <a:xfrm>
            <a:off x="363071" y="3523691"/>
            <a:ext cx="11362764" cy="0"/>
          </a:xfrm>
          <a:prstGeom prst="line">
            <a:avLst/>
          </a:prstGeom>
          <a:ln w="38100" cap="rnd" cmpd="thickThin">
            <a:solidFill>
              <a:schemeClr val="accent6"/>
            </a:solidFill>
          </a:ln>
          <a:effectLst>
            <a:glow>
              <a:schemeClr val="tx2">
                <a:alpha val="97000"/>
              </a:schemeClr>
            </a:glow>
            <a:softEdge rad="0"/>
          </a:effectLst>
          <a:scene3d>
            <a:camera prst="orthographicFront"/>
            <a:lightRig rig="threePt" dir="t">
              <a:rot lat="0" lon="0" rev="4200000"/>
            </a:lightRig>
          </a:scene3d>
        </p:spPr>
        <p:style>
          <a:lnRef idx="3">
            <a:schemeClr val="dk1"/>
          </a:lnRef>
          <a:fillRef idx="0">
            <a:schemeClr val="dk1"/>
          </a:fillRef>
          <a:effectRef idx="2">
            <a:schemeClr val="dk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0659" y="4019177"/>
            <a:ext cx="9057341" cy="1112647"/>
          </a:xfrm>
          <a:prstGeom prst="rect">
            <a:avLst/>
          </a:prstGeom>
        </p:spPr>
      </p:pic>
      <p:sp>
        <p:nvSpPr>
          <p:cNvPr id="15" name="Title 14"/>
          <p:cNvSpPr>
            <a:spLocks noGrp="1"/>
          </p:cNvSpPr>
          <p:nvPr>
            <p:ph type="title" hasCustomPrompt="1"/>
          </p:nvPr>
        </p:nvSpPr>
        <p:spPr/>
        <p:txBody>
          <a:bodyPr/>
          <a:lstStyle>
            <a:lvl1pPr algn="ctr">
              <a:defRPr b="1" spc="-150" baseline="0">
                <a:solidFill>
                  <a:schemeClr val="bg1">
                    <a:lumMod val="65000"/>
                  </a:schemeClr>
                </a:solidFill>
              </a:defRPr>
            </a:lvl1pPr>
          </a:lstStyle>
          <a:p>
            <a:r>
              <a:rPr lang="en-US" dirty="0" smtClean="0"/>
              <a:t>Intro Page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55" y="6486927"/>
            <a:ext cx="7035800" cy="406400"/>
          </a:xfrm>
          <a:prstGeom prst="rect">
            <a:avLst/>
          </a:prstGeom>
        </p:spPr>
      </p:pic>
    </p:spTree>
    <p:extLst>
      <p:ext uri="{BB962C8B-B14F-4D97-AF65-F5344CB8AC3E}">
        <p14:creationId xmlns:p14="http://schemas.microsoft.com/office/powerpoint/2010/main" val="569840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816120E-2C14-9F4B-BA22-FD3771A66619}" type="datetimeFigureOut">
              <a:rPr lang="en-US" smtClean="0"/>
              <a:t>10/29/18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F12186-8835-4A44-8650-6E6E2AE036C9}" type="slidenum">
              <a:rPr lang="en-US" smtClean="0"/>
              <a:t>‹#›</a:t>
            </a:fld>
            <a:endParaRPr lang="en-US"/>
          </a:p>
        </p:txBody>
      </p:sp>
    </p:spTree>
    <p:extLst>
      <p:ext uri="{BB962C8B-B14F-4D97-AF65-F5344CB8AC3E}">
        <p14:creationId xmlns:p14="http://schemas.microsoft.com/office/powerpoint/2010/main" val="200217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816120E-2C14-9F4B-BA22-FD3771A66619}" type="datetimeFigureOut">
              <a:rPr lang="en-US" smtClean="0"/>
              <a:t>10/29/18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F12186-8835-4A44-8650-6E6E2AE036C9}" type="slidenum">
              <a:rPr lang="en-US" smtClean="0"/>
              <a:t>‹#›</a:t>
            </a:fld>
            <a:endParaRPr lang="en-US"/>
          </a:p>
        </p:txBody>
      </p:sp>
    </p:spTree>
    <p:extLst>
      <p:ext uri="{BB962C8B-B14F-4D97-AF65-F5344CB8AC3E}">
        <p14:creationId xmlns:p14="http://schemas.microsoft.com/office/powerpoint/2010/main" val="166379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816120E-2C14-9F4B-BA22-FD3771A66619}" type="datetimeFigureOut">
              <a:rPr lang="en-US" smtClean="0"/>
              <a:t>10/29/18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F12186-8835-4A44-8650-6E6E2AE036C9}" type="slidenum">
              <a:rPr lang="en-US" smtClean="0"/>
              <a:t>‹#›</a:t>
            </a:fld>
            <a:endParaRPr lang="en-US"/>
          </a:p>
        </p:txBody>
      </p:sp>
    </p:spTree>
    <p:extLst>
      <p:ext uri="{BB962C8B-B14F-4D97-AF65-F5344CB8AC3E}">
        <p14:creationId xmlns:p14="http://schemas.microsoft.com/office/powerpoint/2010/main" val="97735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D2CB1F-0FB8-2349-BA13-914609E08CDC}"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057B4-FDA9-EF4E-A217-E826768AD3EC}" type="slidenum">
              <a:rPr lang="en-US" smtClean="0"/>
              <a:t>‹#›</a:t>
            </a:fld>
            <a:endParaRPr lang="en-US"/>
          </a:p>
        </p:txBody>
      </p:sp>
    </p:spTree>
    <p:extLst>
      <p:ext uri="{BB962C8B-B14F-4D97-AF65-F5344CB8AC3E}">
        <p14:creationId xmlns:p14="http://schemas.microsoft.com/office/powerpoint/2010/main" val="972636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2CB1F-0FB8-2349-BA13-914609E08CDC}"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057B4-FDA9-EF4E-A217-E826768AD3EC}" type="slidenum">
              <a:rPr lang="en-US" smtClean="0"/>
              <a:t>‹#›</a:t>
            </a:fld>
            <a:endParaRPr lang="en-US"/>
          </a:p>
        </p:txBody>
      </p:sp>
    </p:spTree>
    <p:extLst>
      <p:ext uri="{BB962C8B-B14F-4D97-AF65-F5344CB8AC3E}">
        <p14:creationId xmlns:p14="http://schemas.microsoft.com/office/powerpoint/2010/main" val="452436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2CB1F-0FB8-2349-BA13-914609E08CDC}"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057B4-FDA9-EF4E-A217-E826768AD3EC}" type="slidenum">
              <a:rPr lang="en-US" smtClean="0"/>
              <a:t>‹#›</a:t>
            </a:fld>
            <a:endParaRPr lang="en-US"/>
          </a:p>
        </p:txBody>
      </p:sp>
    </p:spTree>
    <p:extLst>
      <p:ext uri="{BB962C8B-B14F-4D97-AF65-F5344CB8AC3E}">
        <p14:creationId xmlns:p14="http://schemas.microsoft.com/office/powerpoint/2010/main" val="201648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D2CB1F-0FB8-2349-BA13-914609E08CDC}"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057B4-FDA9-EF4E-A217-E826768AD3EC}" type="slidenum">
              <a:rPr lang="en-US" smtClean="0"/>
              <a:t>‹#›</a:t>
            </a:fld>
            <a:endParaRPr lang="en-US"/>
          </a:p>
        </p:txBody>
      </p:sp>
    </p:spTree>
    <p:extLst>
      <p:ext uri="{BB962C8B-B14F-4D97-AF65-F5344CB8AC3E}">
        <p14:creationId xmlns:p14="http://schemas.microsoft.com/office/powerpoint/2010/main" val="1563322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D2CB1F-0FB8-2349-BA13-914609E08CDC}" type="datetimeFigureOut">
              <a:rPr lang="en-US" smtClean="0"/>
              <a:t>10/29/18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057B4-FDA9-EF4E-A217-E826768AD3EC}" type="slidenum">
              <a:rPr lang="en-US" smtClean="0"/>
              <a:t>‹#›</a:t>
            </a:fld>
            <a:endParaRPr lang="en-US"/>
          </a:p>
        </p:txBody>
      </p:sp>
    </p:spTree>
    <p:extLst>
      <p:ext uri="{BB962C8B-B14F-4D97-AF65-F5344CB8AC3E}">
        <p14:creationId xmlns:p14="http://schemas.microsoft.com/office/powerpoint/2010/main" val="291054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D2CB1F-0FB8-2349-BA13-914609E08CDC}" type="datetimeFigureOut">
              <a:rPr lang="en-US" smtClean="0"/>
              <a:t>10/29/18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057B4-FDA9-EF4E-A217-E826768AD3EC}" type="slidenum">
              <a:rPr lang="en-US" smtClean="0"/>
              <a:t>‹#›</a:t>
            </a:fld>
            <a:endParaRPr lang="en-US"/>
          </a:p>
        </p:txBody>
      </p:sp>
    </p:spTree>
    <p:extLst>
      <p:ext uri="{BB962C8B-B14F-4D97-AF65-F5344CB8AC3E}">
        <p14:creationId xmlns:p14="http://schemas.microsoft.com/office/powerpoint/2010/main" val="1937994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2CB1F-0FB8-2349-BA13-914609E08CDC}" type="datetimeFigureOut">
              <a:rPr lang="en-US" smtClean="0"/>
              <a:t>10/29/18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057B4-FDA9-EF4E-A217-E826768AD3EC}" type="slidenum">
              <a:rPr lang="en-US" smtClean="0"/>
              <a:t>‹#›</a:t>
            </a:fld>
            <a:endParaRPr lang="en-US"/>
          </a:p>
        </p:txBody>
      </p:sp>
    </p:spTree>
    <p:extLst>
      <p:ext uri="{BB962C8B-B14F-4D97-AF65-F5344CB8AC3E}">
        <p14:creationId xmlns:p14="http://schemas.microsoft.com/office/powerpoint/2010/main" val="99209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404" y="1162843"/>
            <a:ext cx="9481381" cy="1325563"/>
          </a:xfrm>
        </p:spPr>
        <p:txBody>
          <a:bodyPr>
            <a:normAutofit/>
          </a:bodyPr>
          <a:lstStyle>
            <a:lvl1pPr>
              <a:defRPr sz="3600" b="1" baseline="0">
                <a:solidFill>
                  <a:schemeClr val="tx2"/>
                </a:solidFill>
              </a:defRPr>
            </a:lvl1pPr>
          </a:lstStyle>
          <a:p>
            <a:r>
              <a:rPr lang="en-US" dirty="0" smtClean="0"/>
              <a:t>Click to add title</a:t>
            </a:r>
            <a:endParaRPr lang="en-US" dirty="0"/>
          </a:p>
        </p:txBody>
      </p:sp>
      <p:sp>
        <p:nvSpPr>
          <p:cNvPr id="3" name="Content Placeholder 2"/>
          <p:cNvSpPr>
            <a:spLocks noGrp="1"/>
          </p:cNvSpPr>
          <p:nvPr>
            <p:ph idx="1"/>
          </p:nvPr>
        </p:nvSpPr>
        <p:spPr>
          <a:xfrm>
            <a:off x="1280404" y="2859941"/>
            <a:ext cx="9481381" cy="3153770"/>
          </a:xfrm>
        </p:spPr>
        <p:txBody>
          <a:bodyPr/>
          <a:lstStyle>
            <a:lvl1pPr marL="228600" indent="-228600">
              <a:buFont typeface="Wingdings" charset="2"/>
              <a:buChar char="§"/>
              <a:defRPr>
                <a:solidFill>
                  <a:schemeClr val="tx1"/>
                </a:solidFill>
              </a:defRPr>
            </a:lvl1pPr>
            <a:lvl2pPr marL="685800" indent="-228600">
              <a:buFont typeface="Wingdings" charset="2"/>
              <a:buChar char="§"/>
              <a:defRPr>
                <a:solidFill>
                  <a:schemeClr val="tx1"/>
                </a:solidFill>
              </a:defRPr>
            </a:lvl2pPr>
            <a:lvl3pPr marL="1143000" indent="-228600">
              <a:buFont typeface="Wingdings" charset="2"/>
              <a:buChar char="§"/>
              <a:defRPr>
                <a:solidFill>
                  <a:schemeClr val="tx1"/>
                </a:solidFill>
              </a:defRPr>
            </a:lvl3pPr>
            <a:lvl4pPr marL="1600200" indent="-228600">
              <a:buFont typeface="Wingdings" charset="2"/>
              <a:buChar char="§"/>
              <a:defRPr>
                <a:solidFill>
                  <a:schemeClr val="tx1"/>
                </a:solidFill>
              </a:defRPr>
            </a:lvl4pPr>
            <a:lvl5pPr marL="2057400" indent="-228600">
              <a:buFont typeface="Wingdings"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107" y="155217"/>
            <a:ext cx="2255498" cy="636091"/>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1555" y="6413500"/>
            <a:ext cx="6464300" cy="444500"/>
          </a:xfrm>
          <a:prstGeom prst="rect">
            <a:avLst/>
          </a:prstGeom>
        </p:spPr>
      </p:pic>
    </p:spTree>
    <p:extLst>
      <p:ext uri="{BB962C8B-B14F-4D97-AF65-F5344CB8AC3E}">
        <p14:creationId xmlns:p14="http://schemas.microsoft.com/office/powerpoint/2010/main" val="16791132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2CB1F-0FB8-2349-BA13-914609E08CDC}"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057B4-FDA9-EF4E-A217-E826768AD3EC}" type="slidenum">
              <a:rPr lang="en-US" smtClean="0"/>
              <a:t>‹#›</a:t>
            </a:fld>
            <a:endParaRPr lang="en-US"/>
          </a:p>
        </p:txBody>
      </p:sp>
    </p:spTree>
    <p:extLst>
      <p:ext uri="{BB962C8B-B14F-4D97-AF65-F5344CB8AC3E}">
        <p14:creationId xmlns:p14="http://schemas.microsoft.com/office/powerpoint/2010/main" val="1092823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2CB1F-0FB8-2349-BA13-914609E08CDC}"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057B4-FDA9-EF4E-A217-E826768AD3EC}" type="slidenum">
              <a:rPr lang="en-US" smtClean="0"/>
              <a:t>‹#›</a:t>
            </a:fld>
            <a:endParaRPr lang="en-US"/>
          </a:p>
        </p:txBody>
      </p:sp>
    </p:spTree>
    <p:extLst>
      <p:ext uri="{BB962C8B-B14F-4D97-AF65-F5344CB8AC3E}">
        <p14:creationId xmlns:p14="http://schemas.microsoft.com/office/powerpoint/2010/main" val="1799709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2CB1F-0FB8-2349-BA13-914609E08CDC}"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057B4-FDA9-EF4E-A217-E826768AD3EC}" type="slidenum">
              <a:rPr lang="en-US" smtClean="0"/>
              <a:t>‹#›</a:t>
            </a:fld>
            <a:endParaRPr lang="en-US"/>
          </a:p>
        </p:txBody>
      </p:sp>
    </p:spTree>
    <p:extLst>
      <p:ext uri="{BB962C8B-B14F-4D97-AF65-F5344CB8AC3E}">
        <p14:creationId xmlns:p14="http://schemas.microsoft.com/office/powerpoint/2010/main" val="408650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2CB1F-0FB8-2349-BA13-914609E08CDC}"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057B4-FDA9-EF4E-A217-E826768AD3EC}" type="slidenum">
              <a:rPr lang="en-US" smtClean="0"/>
              <a:t>‹#›</a:t>
            </a:fld>
            <a:endParaRPr lang="en-US"/>
          </a:p>
        </p:txBody>
      </p:sp>
    </p:spTree>
    <p:extLst>
      <p:ext uri="{BB962C8B-B14F-4D97-AF65-F5344CB8AC3E}">
        <p14:creationId xmlns:p14="http://schemas.microsoft.com/office/powerpoint/2010/main" val="537544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238B29-DEA4-9F47-BF00-B813AAA19927}"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1F2B0-B684-F24A-9680-0907FB6E705C}" type="slidenum">
              <a:rPr lang="en-US" smtClean="0"/>
              <a:t>‹#›</a:t>
            </a:fld>
            <a:endParaRPr lang="en-US"/>
          </a:p>
        </p:txBody>
      </p:sp>
    </p:spTree>
    <p:extLst>
      <p:ext uri="{BB962C8B-B14F-4D97-AF65-F5344CB8AC3E}">
        <p14:creationId xmlns:p14="http://schemas.microsoft.com/office/powerpoint/2010/main" val="1654458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38B29-DEA4-9F47-BF00-B813AAA19927}"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1F2B0-B684-F24A-9680-0907FB6E705C}" type="slidenum">
              <a:rPr lang="en-US" smtClean="0"/>
              <a:t>‹#›</a:t>
            </a:fld>
            <a:endParaRPr lang="en-US"/>
          </a:p>
        </p:txBody>
      </p:sp>
    </p:spTree>
    <p:extLst>
      <p:ext uri="{BB962C8B-B14F-4D97-AF65-F5344CB8AC3E}">
        <p14:creationId xmlns:p14="http://schemas.microsoft.com/office/powerpoint/2010/main" val="870605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38B29-DEA4-9F47-BF00-B813AAA19927}"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1F2B0-B684-F24A-9680-0907FB6E705C}" type="slidenum">
              <a:rPr lang="en-US" smtClean="0"/>
              <a:t>‹#›</a:t>
            </a:fld>
            <a:endParaRPr lang="en-US"/>
          </a:p>
        </p:txBody>
      </p:sp>
    </p:spTree>
    <p:extLst>
      <p:ext uri="{BB962C8B-B14F-4D97-AF65-F5344CB8AC3E}">
        <p14:creationId xmlns:p14="http://schemas.microsoft.com/office/powerpoint/2010/main" val="1458316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238B29-DEA4-9F47-BF00-B813AAA19927}"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1F2B0-B684-F24A-9680-0907FB6E705C}" type="slidenum">
              <a:rPr lang="en-US" smtClean="0"/>
              <a:t>‹#›</a:t>
            </a:fld>
            <a:endParaRPr lang="en-US"/>
          </a:p>
        </p:txBody>
      </p:sp>
    </p:spTree>
    <p:extLst>
      <p:ext uri="{BB962C8B-B14F-4D97-AF65-F5344CB8AC3E}">
        <p14:creationId xmlns:p14="http://schemas.microsoft.com/office/powerpoint/2010/main" val="688804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238B29-DEA4-9F47-BF00-B813AAA19927}" type="datetimeFigureOut">
              <a:rPr lang="en-US" smtClean="0"/>
              <a:t>10/29/18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1F2B0-B684-F24A-9680-0907FB6E705C}" type="slidenum">
              <a:rPr lang="en-US" smtClean="0"/>
              <a:t>‹#›</a:t>
            </a:fld>
            <a:endParaRPr lang="en-US"/>
          </a:p>
        </p:txBody>
      </p:sp>
    </p:spTree>
    <p:extLst>
      <p:ext uri="{BB962C8B-B14F-4D97-AF65-F5344CB8AC3E}">
        <p14:creationId xmlns:p14="http://schemas.microsoft.com/office/powerpoint/2010/main" val="1796928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38B29-DEA4-9F47-BF00-B813AAA19927}" type="datetimeFigureOut">
              <a:rPr lang="en-US" smtClean="0"/>
              <a:t>10/29/18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1F2B0-B684-F24A-9680-0907FB6E705C}" type="slidenum">
              <a:rPr lang="en-US" smtClean="0"/>
              <a:t>‹#›</a:t>
            </a:fld>
            <a:endParaRPr lang="en-US"/>
          </a:p>
        </p:txBody>
      </p:sp>
    </p:spTree>
    <p:extLst>
      <p:ext uri="{BB962C8B-B14F-4D97-AF65-F5344CB8AC3E}">
        <p14:creationId xmlns:p14="http://schemas.microsoft.com/office/powerpoint/2010/main" val="91872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57133" y="572832"/>
            <a:ext cx="9973750" cy="5380892"/>
          </a:xfrm>
          <a:ln w="38100" cmpd="dbl">
            <a:solidFill>
              <a:schemeClr val="accent6"/>
            </a:solidFill>
          </a:ln>
        </p:spPr>
        <p:txBody>
          <a:bodyPr/>
          <a:lstStyle>
            <a:lvl1pPr marL="228600" indent="-228600">
              <a:buFont typeface="Wingdings" charset="2"/>
              <a:buChar char="§"/>
              <a:defRPr>
                <a:solidFill>
                  <a:schemeClr val="tx1"/>
                </a:solidFill>
              </a:defRPr>
            </a:lvl1pPr>
            <a:lvl2pPr marL="685800" indent="-228600">
              <a:buFont typeface="Wingdings" charset="2"/>
              <a:buChar char="§"/>
              <a:defRPr>
                <a:solidFill>
                  <a:schemeClr val="tx1"/>
                </a:solidFill>
              </a:defRPr>
            </a:lvl2pPr>
            <a:lvl3pPr marL="1143000" indent="-228600">
              <a:buFont typeface="Wingdings" charset="2"/>
              <a:buChar char="§"/>
              <a:defRPr>
                <a:solidFill>
                  <a:schemeClr val="tx1"/>
                </a:solidFill>
              </a:defRPr>
            </a:lvl3pPr>
            <a:lvl4pPr marL="1600200" indent="-228600">
              <a:buFont typeface="Wingdings" charset="2"/>
              <a:buChar char="§"/>
              <a:defRPr>
                <a:solidFill>
                  <a:schemeClr val="tx1"/>
                </a:solidFill>
              </a:defRPr>
            </a:lvl4pPr>
            <a:lvl5pPr marL="2057400" indent="-228600">
              <a:buFont typeface="Wingdings" charset="2"/>
              <a:buChar char="§"/>
              <a:defRPr>
                <a:solidFill>
                  <a:schemeClr val="tx1"/>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Wingdings" charset="2"/>
              <a:buNone/>
              <a:tabLst/>
              <a:defRPr/>
            </a:pPr>
            <a:r>
              <a:rPr lang="en-US" smtClean="0"/>
              <a:t>video</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38B29-DEA4-9F47-BF00-B813AAA19927}" type="datetimeFigureOut">
              <a:rPr lang="en-US" smtClean="0"/>
              <a:t>10/29/18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1F2B0-B684-F24A-9680-0907FB6E705C}" type="slidenum">
              <a:rPr lang="en-US" smtClean="0"/>
              <a:t>‹#›</a:t>
            </a:fld>
            <a:endParaRPr lang="en-US"/>
          </a:p>
        </p:txBody>
      </p:sp>
    </p:spTree>
    <p:extLst>
      <p:ext uri="{BB962C8B-B14F-4D97-AF65-F5344CB8AC3E}">
        <p14:creationId xmlns:p14="http://schemas.microsoft.com/office/powerpoint/2010/main" val="542878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38B29-DEA4-9F47-BF00-B813AAA19927}"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1F2B0-B684-F24A-9680-0907FB6E705C}" type="slidenum">
              <a:rPr lang="en-US" smtClean="0"/>
              <a:t>‹#›</a:t>
            </a:fld>
            <a:endParaRPr lang="en-US"/>
          </a:p>
        </p:txBody>
      </p:sp>
    </p:spTree>
    <p:extLst>
      <p:ext uri="{BB962C8B-B14F-4D97-AF65-F5344CB8AC3E}">
        <p14:creationId xmlns:p14="http://schemas.microsoft.com/office/powerpoint/2010/main" val="1656114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38B29-DEA4-9F47-BF00-B813AAA19927}" type="datetimeFigureOut">
              <a:rPr lang="en-US" smtClean="0"/>
              <a:t>10/29/18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1F2B0-B684-F24A-9680-0907FB6E705C}" type="slidenum">
              <a:rPr lang="en-US" smtClean="0"/>
              <a:t>‹#›</a:t>
            </a:fld>
            <a:endParaRPr lang="en-US"/>
          </a:p>
        </p:txBody>
      </p:sp>
    </p:spTree>
    <p:extLst>
      <p:ext uri="{BB962C8B-B14F-4D97-AF65-F5344CB8AC3E}">
        <p14:creationId xmlns:p14="http://schemas.microsoft.com/office/powerpoint/2010/main" val="783373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38B29-DEA4-9F47-BF00-B813AAA19927}"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1F2B0-B684-F24A-9680-0907FB6E705C}" type="slidenum">
              <a:rPr lang="en-US" smtClean="0"/>
              <a:t>‹#›</a:t>
            </a:fld>
            <a:endParaRPr lang="en-US"/>
          </a:p>
        </p:txBody>
      </p:sp>
    </p:spTree>
    <p:extLst>
      <p:ext uri="{BB962C8B-B14F-4D97-AF65-F5344CB8AC3E}">
        <p14:creationId xmlns:p14="http://schemas.microsoft.com/office/powerpoint/2010/main" val="2088414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38B29-DEA4-9F47-BF00-B813AAA19927}" type="datetimeFigureOut">
              <a:rPr lang="en-US" smtClean="0"/>
              <a:t>10/29/18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1F2B0-B684-F24A-9680-0907FB6E705C}" type="slidenum">
              <a:rPr lang="en-US" smtClean="0"/>
              <a:t>‹#›</a:t>
            </a:fld>
            <a:endParaRPr lang="en-US"/>
          </a:p>
        </p:txBody>
      </p:sp>
    </p:spTree>
    <p:extLst>
      <p:ext uri="{BB962C8B-B14F-4D97-AF65-F5344CB8AC3E}">
        <p14:creationId xmlns:p14="http://schemas.microsoft.com/office/powerpoint/2010/main" val="151432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88058"/>
            <a:ext cx="10515600"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816120E-2C14-9F4B-BA22-FD3771A66619}" type="datetimeFigureOut">
              <a:rPr lang="en-US" smtClean="0"/>
              <a:t>10/29/18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F12186-8835-4A44-8650-6E6E2AE036C9}" type="slidenum">
              <a:rPr lang="en-US" smtClean="0"/>
              <a:t>‹#›</a:t>
            </a:fld>
            <a:endParaRPr lang="en-US"/>
          </a:p>
        </p:txBody>
      </p:sp>
    </p:spTree>
    <p:extLst>
      <p:ext uri="{BB962C8B-B14F-4D97-AF65-F5344CB8AC3E}">
        <p14:creationId xmlns:p14="http://schemas.microsoft.com/office/powerpoint/2010/main" val="3352062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816120E-2C14-9F4B-BA22-FD3771A66619}" type="datetimeFigureOut">
              <a:rPr lang="en-US" smtClean="0"/>
              <a:t>10/29/18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F12186-8835-4A44-8650-6E6E2AE036C9}" type="slidenum">
              <a:rPr lang="en-US" smtClean="0"/>
              <a:t>‹#›</a:t>
            </a:fld>
            <a:endParaRPr lang="en-US"/>
          </a:p>
        </p:txBody>
      </p:sp>
    </p:spTree>
    <p:extLst>
      <p:ext uri="{BB962C8B-B14F-4D97-AF65-F5344CB8AC3E}">
        <p14:creationId xmlns:p14="http://schemas.microsoft.com/office/powerpoint/2010/main" val="7743253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816120E-2C14-9F4B-BA22-FD3771A66619}" type="datetimeFigureOut">
              <a:rPr lang="en-US" smtClean="0"/>
              <a:t>10/29/18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6F12186-8835-4A44-8650-6E6E2AE036C9}" type="slidenum">
              <a:rPr lang="en-US" smtClean="0"/>
              <a:t>‹#›</a:t>
            </a:fld>
            <a:endParaRPr lang="en-US"/>
          </a:p>
        </p:txBody>
      </p:sp>
    </p:spTree>
    <p:extLst>
      <p:ext uri="{BB962C8B-B14F-4D97-AF65-F5344CB8AC3E}">
        <p14:creationId xmlns:p14="http://schemas.microsoft.com/office/powerpoint/2010/main" val="9611485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816120E-2C14-9F4B-BA22-FD3771A66619}" type="datetimeFigureOut">
              <a:rPr lang="en-US" smtClean="0"/>
              <a:t>10/29/18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6F12186-8835-4A44-8650-6E6E2AE036C9}" type="slidenum">
              <a:rPr lang="en-US" smtClean="0"/>
              <a:t>‹#›</a:t>
            </a:fld>
            <a:endParaRPr lang="en-US"/>
          </a:p>
        </p:txBody>
      </p:sp>
    </p:spTree>
    <p:extLst>
      <p:ext uri="{BB962C8B-B14F-4D97-AF65-F5344CB8AC3E}">
        <p14:creationId xmlns:p14="http://schemas.microsoft.com/office/powerpoint/2010/main" val="652224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816120E-2C14-9F4B-BA22-FD3771A66619}" type="datetimeFigureOut">
              <a:rPr lang="en-US" smtClean="0"/>
              <a:t>10/29/18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6F12186-8835-4A44-8650-6E6E2AE036C9}" type="slidenum">
              <a:rPr lang="en-US" smtClean="0"/>
              <a:t>‹#›</a:t>
            </a:fld>
            <a:endParaRPr lang="en-US"/>
          </a:p>
        </p:txBody>
      </p:sp>
    </p:spTree>
    <p:extLst>
      <p:ext uri="{BB962C8B-B14F-4D97-AF65-F5344CB8AC3E}">
        <p14:creationId xmlns:p14="http://schemas.microsoft.com/office/powerpoint/2010/main" val="11880322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816120E-2C14-9F4B-BA22-FD3771A66619}" type="datetimeFigureOut">
              <a:rPr lang="en-US" smtClean="0"/>
              <a:t>10/29/18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F12186-8835-4A44-8650-6E6E2AE036C9}" type="slidenum">
              <a:rPr lang="en-US" smtClean="0"/>
              <a:t>‹#›</a:t>
            </a:fld>
            <a:endParaRPr lang="en-US"/>
          </a:p>
        </p:txBody>
      </p:sp>
    </p:spTree>
    <p:extLst>
      <p:ext uri="{BB962C8B-B14F-4D97-AF65-F5344CB8AC3E}">
        <p14:creationId xmlns:p14="http://schemas.microsoft.com/office/powerpoint/2010/main" val="21032654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6284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46296" y="2991660"/>
            <a:ext cx="8865781" cy="31537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4206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52" r:id="rId4"/>
    <p:sldLayoutId id="2147483651"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2CB1F-0FB8-2349-BA13-914609E08CDC}" type="datetimeFigureOut">
              <a:rPr lang="en-US" smtClean="0"/>
              <a:t>10/29/18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057B4-FDA9-EF4E-A217-E826768AD3EC}" type="slidenum">
              <a:rPr lang="en-US" smtClean="0"/>
              <a:t>‹#›</a:t>
            </a:fld>
            <a:endParaRPr lang="en-US"/>
          </a:p>
        </p:txBody>
      </p:sp>
    </p:spTree>
    <p:extLst>
      <p:ext uri="{BB962C8B-B14F-4D97-AF65-F5344CB8AC3E}">
        <p14:creationId xmlns:p14="http://schemas.microsoft.com/office/powerpoint/2010/main" val="119014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38B29-DEA4-9F47-BF00-B813AAA19927}" type="datetimeFigureOut">
              <a:rPr lang="en-US" smtClean="0"/>
              <a:t>10/29/18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1F2B0-B684-F24A-9680-0907FB6E705C}" type="slidenum">
              <a:rPr lang="en-US" smtClean="0"/>
              <a:t>‹#›</a:t>
            </a:fld>
            <a:endParaRPr lang="en-US"/>
          </a:p>
        </p:txBody>
      </p:sp>
    </p:spTree>
    <p:extLst>
      <p:ext uri="{BB962C8B-B14F-4D97-AF65-F5344CB8AC3E}">
        <p14:creationId xmlns:p14="http://schemas.microsoft.com/office/powerpoint/2010/main" val="503141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9702" y="258278"/>
            <a:ext cx="9638258" cy="313782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spc="-150" baseline="0">
                <a:solidFill>
                  <a:schemeClr val="bg1">
                    <a:lumMod val="65000"/>
                  </a:schemeClr>
                </a:solidFill>
                <a:latin typeface="+mj-lt"/>
                <a:ea typeface="+mj-ea"/>
                <a:cs typeface="+mj-cs"/>
              </a:defRPr>
            </a:lvl1pPr>
          </a:lstStyle>
          <a:p>
            <a:r>
              <a:rPr lang="en-US" dirty="0" smtClean="0">
                <a:solidFill>
                  <a:srgbClr val="3E3084"/>
                </a:solidFill>
                <a:latin typeface="Galano Grotesque Alt DEMO" charset="0"/>
                <a:ea typeface="Galano Grotesque Alt DEMO" charset="0"/>
                <a:cs typeface="Galano Grotesque Alt DEMO" charset="0"/>
              </a:rPr>
              <a:t>INTRODUCTION TO LESSON STUDY</a:t>
            </a:r>
            <a:endParaRPr lang="en-US" dirty="0">
              <a:solidFill>
                <a:srgbClr val="3E3084"/>
              </a:solidFill>
              <a:latin typeface="Galano Grotesque Alt DEMO" charset="0"/>
              <a:ea typeface="Galano Grotesque Alt DEMO" charset="0"/>
              <a:cs typeface="Galano Grotesque Alt DEMO" charset="0"/>
            </a:endParaRPr>
          </a:p>
        </p:txBody>
      </p:sp>
    </p:spTree>
    <p:extLst>
      <p:ext uri="{BB962C8B-B14F-4D97-AF65-F5344CB8AC3E}">
        <p14:creationId xmlns:p14="http://schemas.microsoft.com/office/powerpoint/2010/main" val="35495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7050187" y="1622729"/>
            <a:ext cx="4968313" cy="600164"/>
          </a:xfrm>
          <a:prstGeom prst="rect">
            <a:avLst/>
          </a:prstGeom>
        </p:spPr>
        <p:txBody>
          <a:bodyPr wrap="square">
            <a:spAutoFit/>
          </a:bodyPr>
          <a:lstStyle/>
          <a:p>
            <a:pPr fontAlgn="base"/>
            <a:r>
              <a:rPr lang="en-US" sz="1500" b="1" dirty="0">
                <a:latin typeface="Galano Grotesque Alt DEMO" charset="0"/>
                <a:ea typeface="Galano Grotesque Alt DEMO" charset="0"/>
                <a:cs typeface="Galano Grotesque Alt DEMO" charset="0"/>
              </a:rPr>
              <a:t>Study</a:t>
            </a:r>
          </a:p>
          <a:p>
            <a:pPr fontAlgn="base"/>
            <a:r>
              <a:rPr lang="en-US" sz="900" dirty="0">
                <a:latin typeface="Georgia" charset="0"/>
                <a:ea typeface="Georgia" charset="0"/>
                <a:cs typeface="Georgia" charset="0"/>
              </a:rPr>
              <a:t>A team of teachers asks: What do we want students to learn? What qualities do we want students to develop? They study standards, curriculum, and research related to their goals.</a:t>
            </a:r>
          </a:p>
        </p:txBody>
      </p:sp>
      <p:sp>
        <p:nvSpPr>
          <p:cNvPr id="36" name="Rectangle 35"/>
          <p:cNvSpPr/>
          <p:nvPr/>
        </p:nvSpPr>
        <p:spPr>
          <a:xfrm>
            <a:off x="97791" y="3413873"/>
            <a:ext cx="6874294" cy="600164"/>
          </a:xfrm>
          <a:prstGeom prst="rect">
            <a:avLst/>
          </a:prstGeom>
        </p:spPr>
        <p:txBody>
          <a:bodyPr wrap="square">
            <a:spAutoFit/>
          </a:bodyPr>
          <a:lstStyle/>
          <a:p>
            <a:pPr fontAlgn="base"/>
            <a:r>
              <a:rPr lang="en-US" sz="1500" b="1" dirty="0">
                <a:latin typeface="Galano Grotesque Alt DEMO" charset="0"/>
                <a:ea typeface="Galano Grotesque Alt DEMO" charset="0"/>
                <a:cs typeface="Galano Grotesque Alt DEMO" charset="0"/>
              </a:rPr>
              <a:t>Plan</a:t>
            </a:r>
          </a:p>
          <a:p>
            <a:pPr fontAlgn="base"/>
            <a:r>
              <a:rPr lang="en-US" sz="900" dirty="0">
                <a:latin typeface="Georgia" charset="0"/>
                <a:ea typeface="Georgia" charset="0"/>
                <a:cs typeface="Georgia" charset="0"/>
              </a:rPr>
              <a:t>After analyzing what is known and debating the merits of various approaches, the team plans a lesson within a larger unit to bring to life their goals for student learning and development.</a:t>
            </a:r>
            <a:endParaRPr lang="en-US" sz="1050" dirty="0">
              <a:latin typeface="Georgia" charset="0"/>
              <a:ea typeface="Georgia" charset="0"/>
              <a:cs typeface="Georgia" charset="0"/>
            </a:endParaRPr>
          </a:p>
        </p:txBody>
      </p:sp>
      <p:sp>
        <p:nvSpPr>
          <p:cNvPr id="37" name="Rectangle 36"/>
          <p:cNvSpPr/>
          <p:nvPr/>
        </p:nvSpPr>
        <p:spPr>
          <a:xfrm>
            <a:off x="8119235" y="3391877"/>
            <a:ext cx="3181244" cy="600164"/>
          </a:xfrm>
          <a:prstGeom prst="rect">
            <a:avLst/>
          </a:prstGeom>
        </p:spPr>
        <p:txBody>
          <a:bodyPr wrap="square">
            <a:spAutoFit/>
          </a:bodyPr>
          <a:lstStyle/>
          <a:p>
            <a:pPr fontAlgn="base"/>
            <a:r>
              <a:rPr lang="en-US" sz="1500" b="1" dirty="0">
                <a:latin typeface="Galano Grotesque Alt DEMO" charset="0"/>
                <a:ea typeface="Galano Grotesque Alt DEMO" charset="0"/>
                <a:cs typeface="Galano Grotesque Alt DEMO" charset="0"/>
              </a:rPr>
              <a:t>Teach</a:t>
            </a:r>
          </a:p>
          <a:p>
            <a:pPr fontAlgn="base"/>
            <a:r>
              <a:rPr lang="en-US" sz="900" dirty="0">
                <a:latin typeface="Georgia" charset="0"/>
                <a:ea typeface="Georgia" charset="0"/>
                <a:cs typeface="Georgia" charset="0"/>
              </a:rPr>
              <a:t>One team member teaches that lesson, with other group members closely observing and recording student learning.</a:t>
            </a:r>
            <a:endParaRPr lang="en-US" sz="900" b="1" dirty="0">
              <a:latin typeface="Georgia" charset="0"/>
              <a:ea typeface="Georgia" charset="0"/>
              <a:cs typeface="Georgia" charset="0"/>
            </a:endParaRPr>
          </a:p>
        </p:txBody>
      </p:sp>
      <p:sp>
        <p:nvSpPr>
          <p:cNvPr id="38" name="Rectangle 37"/>
          <p:cNvSpPr/>
          <p:nvPr/>
        </p:nvSpPr>
        <p:spPr>
          <a:xfrm>
            <a:off x="148321" y="5163665"/>
            <a:ext cx="5188643" cy="600164"/>
          </a:xfrm>
          <a:prstGeom prst="rect">
            <a:avLst/>
          </a:prstGeom>
        </p:spPr>
        <p:txBody>
          <a:bodyPr wrap="square">
            <a:spAutoFit/>
          </a:bodyPr>
          <a:lstStyle/>
          <a:p>
            <a:pPr fontAlgn="base"/>
            <a:r>
              <a:rPr lang="en-US" sz="1500" b="1" dirty="0">
                <a:latin typeface="Galano Grotesque Alt DEMO" charset="0"/>
                <a:ea typeface="Galano Grotesque Alt DEMO" charset="0"/>
                <a:cs typeface="Galano Grotesque Alt DEMO" charset="0"/>
              </a:rPr>
              <a:t>Reflect</a:t>
            </a:r>
          </a:p>
          <a:p>
            <a:pPr fontAlgn="base"/>
            <a:r>
              <a:rPr lang="en-US" sz="900" dirty="0">
                <a:latin typeface="Georgia" charset="0"/>
                <a:ea typeface="Georgia" charset="0"/>
                <a:cs typeface="Georgia" charset="0"/>
              </a:rPr>
              <a:t>In a post-lesson discussion, team members share their observations of individual students, building a picture of what worked and didn’t. After they reflect on their learning and share their findings.</a:t>
            </a:r>
            <a:endParaRPr lang="en-US" sz="900" b="1" dirty="0">
              <a:latin typeface="Georgia" charset="0"/>
              <a:ea typeface="Georgia" charset="0"/>
              <a:cs typeface="Georgia" charset="0"/>
            </a:endParaRPr>
          </a:p>
        </p:txBody>
      </p:sp>
      <p:cxnSp>
        <p:nvCxnSpPr>
          <p:cNvPr id="39" name="Straight Connector 38"/>
          <p:cNvCxnSpPr/>
          <p:nvPr/>
        </p:nvCxnSpPr>
        <p:spPr>
          <a:xfrm>
            <a:off x="135051" y="1551843"/>
            <a:ext cx="6921699" cy="23494"/>
          </a:xfrm>
          <a:prstGeom prst="line">
            <a:avLst/>
          </a:prstGeom>
          <a:ln>
            <a:solidFill>
              <a:srgbClr val="1DF8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82455" y="3356880"/>
            <a:ext cx="7123985" cy="21660"/>
          </a:xfrm>
          <a:prstGeom prst="line">
            <a:avLst/>
          </a:prstGeom>
          <a:ln>
            <a:solidFill>
              <a:srgbClr val="1DF8F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06440" y="3368938"/>
            <a:ext cx="4653480" cy="4073"/>
          </a:xfrm>
          <a:prstGeom prst="line">
            <a:avLst/>
          </a:prstGeom>
          <a:ln>
            <a:solidFill>
              <a:srgbClr val="1DF8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063390" y="3525663"/>
            <a:ext cx="7415" cy="1441434"/>
          </a:xfrm>
          <a:prstGeom prst="line">
            <a:avLst/>
          </a:prstGeom>
          <a:ln>
            <a:solidFill>
              <a:srgbClr val="1DF8FF"/>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6132" y="1627727"/>
            <a:ext cx="6911180" cy="600164"/>
          </a:xfrm>
          <a:prstGeom prst="rect">
            <a:avLst/>
          </a:prstGeom>
        </p:spPr>
        <p:txBody>
          <a:bodyPr wrap="square">
            <a:spAutoFit/>
          </a:bodyPr>
          <a:lstStyle/>
          <a:p>
            <a:pPr fontAlgn="base"/>
            <a:r>
              <a:rPr lang="en-US" sz="1500" b="1" dirty="0">
                <a:latin typeface="Galano Grotesque Alt DEMO" charset="0"/>
                <a:ea typeface="Galano Grotesque Alt DEMO" charset="0"/>
                <a:cs typeface="Galano Grotesque Alt DEMO" charset="0"/>
              </a:rPr>
              <a:t>Prepare</a:t>
            </a:r>
          </a:p>
          <a:p>
            <a:pPr fontAlgn="base"/>
            <a:r>
              <a:rPr lang="en-US" sz="900" dirty="0">
                <a:latin typeface="Georgia" charset="0"/>
                <a:ea typeface="Georgia" charset="0"/>
                <a:cs typeface="Georgia" charset="0"/>
              </a:rPr>
              <a:t>This 'Prepare' phase is designed mainly for teams new to lesson study or to working together. You can find out how to schedule your work, set norms to support your learning together, and distribute the work load.</a:t>
            </a:r>
            <a:endParaRPr lang="en-US" sz="900" b="1" dirty="0">
              <a:latin typeface="Georgia" charset="0"/>
              <a:ea typeface="Georgia" charset="0"/>
              <a:cs typeface="Georgia" charset="0"/>
            </a:endParaRPr>
          </a:p>
        </p:txBody>
      </p:sp>
      <p:cxnSp>
        <p:nvCxnSpPr>
          <p:cNvPr id="44" name="Straight Connector 43"/>
          <p:cNvCxnSpPr/>
          <p:nvPr/>
        </p:nvCxnSpPr>
        <p:spPr>
          <a:xfrm flipV="1">
            <a:off x="6968161" y="1572997"/>
            <a:ext cx="4991759" cy="3599"/>
          </a:xfrm>
          <a:prstGeom prst="line">
            <a:avLst/>
          </a:prstGeom>
          <a:ln>
            <a:solidFill>
              <a:srgbClr val="1DF8FF"/>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312" y="2253734"/>
            <a:ext cx="3821688" cy="929327"/>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35" y="4043808"/>
            <a:ext cx="3769446" cy="937393"/>
          </a:xfrm>
          <a:prstGeom prst="rect">
            <a:avLst/>
          </a:prstGeom>
        </p:spPr>
      </p:pic>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0782" y="4030986"/>
            <a:ext cx="3788843" cy="927339"/>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387" y="5784278"/>
            <a:ext cx="3862008" cy="956988"/>
          </a:xfrm>
          <a:prstGeom prst="rect">
            <a:avLst/>
          </a:prstGeom>
        </p:spPr>
      </p:pic>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9858" y="4052251"/>
            <a:ext cx="1872792" cy="908121"/>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3860" y="2217400"/>
            <a:ext cx="2036206" cy="982170"/>
          </a:xfrm>
          <a:prstGeom prst="rect">
            <a:avLst/>
          </a:prstGeom>
        </p:spPr>
      </p:pic>
      <p:pic>
        <p:nvPicPr>
          <p:cNvPr id="52" name="Picture 5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852" y="2217400"/>
            <a:ext cx="4047008" cy="982169"/>
          </a:xfrm>
          <a:prstGeom prst="rect">
            <a:avLst/>
          </a:prstGeom>
        </p:spPr>
      </p:pic>
      <p:cxnSp>
        <p:nvCxnSpPr>
          <p:cNvPr id="53" name="Straight Connector 52"/>
          <p:cNvCxnSpPr/>
          <p:nvPr/>
        </p:nvCxnSpPr>
        <p:spPr>
          <a:xfrm flipH="1">
            <a:off x="6965002" y="1773652"/>
            <a:ext cx="7415" cy="1441434"/>
          </a:xfrm>
          <a:prstGeom prst="line">
            <a:avLst/>
          </a:prstGeom>
          <a:ln>
            <a:solidFill>
              <a:srgbClr val="1DF8FF"/>
            </a:solidFill>
          </a:ln>
        </p:spPr>
        <p:style>
          <a:lnRef idx="1">
            <a:schemeClr val="accent1"/>
          </a:lnRef>
          <a:fillRef idx="0">
            <a:schemeClr val="accent1"/>
          </a:fillRef>
          <a:effectRef idx="0">
            <a:schemeClr val="accent1"/>
          </a:effectRef>
          <a:fontRef idx="minor">
            <a:schemeClr val="tx1"/>
          </a:fontRef>
        </p:style>
      </p:cxnSp>
      <p:sp>
        <p:nvSpPr>
          <p:cNvPr id="54" name="Title 1"/>
          <p:cNvSpPr>
            <a:spLocks noGrp="1"/>
          </p:cNvSpPr>
          <p:nvPr>
            <p:ph type="title"/>
          </p:nvPr>
        </p:nvSpPr>
        <p:spPr>
          <a:xfrm>
            <a:off x="1956467" y="537913"/>
            <a:ext cx="9006459" cy="1325563"/>
          </a:xfrm>
        </p:spPr>
        <p:txBody>
          <a:bodyPr/>
          <a:lstStyle/>
          <a:p>
            <a:r>
              <a:rPr lang="en-US" dirty="0" smtClean="0">
                <a:latin typeface="Galano Grotesque Alt DEMO" charset="0"/>
                <a:ea typeface="Galano Grotesque Alt DEMO" charset="0"/>
                <a:cs typeface="Galano Grotesque Alt DEMO" charset="0"/>
              </a:rPr>
              <a:t>Overview of Lesson </a:t>
            </a:r>
            <a:r>
              <a:rPr lang="en-US" smtClean="0">
                <a:latin typeface="Galano Grotesque Alt DEMO" charset="0"/>
                <a:ea typeface="Galano Grotesque Alt DEMO" charset="0"/>
                <a:cs typeface="Galano Grotesque Alt DEMO" charset="0"/>
              </a:rPr>
              <a:t>Study Steps</a:t>
            </a:r>
            <a:endParaRPr lang="en-US" dirty="0">
              <a:latin typeface="Galano Grotesque Alt DEMO" charset="0"/>
              <a:ea typeface="Galano Grotesque Alt DEMO" charset="0"/>
              <a:cs typeface="Galano Grotesque Alt DEMO" charset="0"/>
            </a:endParaRPr>
          </a:p>
        </p:txBody>
      </p:sp>
      <p:cxnSp>
        <p:nvCxnSpPr>
          <p:cNvPr id="56" name="Straight Connector 55"/>
          <p:cNvCxnSpPr/>
          <p:nvPr/>
        </p:nvCxnSpPr>
        <p:spPr>
          <a:xfrm>
            <a:off x="182456" y="5131708"/>
            <a:ext cx="11777464" cy="10903"/>
          </a:xfrm>
          <a:prstGeom prst="line">
            <a:avLst/>
          </a:prstGeom>
          <a:ln>
            <a:solidFill>
              <a:srgbClr val="1DF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807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a:spLocks noGrp="1"/>
          </p:cNvSpPr>
          <p:nvPr>
            <p:ph type="title"/>
          </p:nvPr>
        </p:nvSpPr>
        <p:spPr>
          <a:xfrm>
            <a:off x="1382232" y="559178"/>
            <a:ext cx="9888280" cy="1325563"/>
          </a:xfrm>
        </p:spPr>
        <p:txBody>
          <a:bodyPr/>
          <a:lstStyle/>
          <a:p>
            <a:r>
              <a:rPr lang="en-US" dirty="0" smtClean="0">
                <a:latin typeface="Galano Grotesque Alt DEMO" charset="0"/>
                <a:ea typeface="Galano Grotesque Alt DEMO" charset="0"/>
                <a:cs typeface="Galano Grotesque Alt DEMO" charset="0"/>
              </a:rPr>
              <a:t>What Teachers Think about Lesson Study</a:t>
            </a:r>
            <a:endParaRPr lang="en-US" dirty="0">
              <a:latin typeface="Galano Grotesque Alt DEMO" charset="0"/>
              <a:ea typeface="Galano Grotesque Alt DEMO" charset="0"/>
              <a:cs typeface="Galano Grotesque Alt DEMO" charset="0"/>
            </a:endParaRPr>
          </a:p>
        </p:txBody>
      </p:sp>
      <p:sp>
        <p:nvSpPr>
          <p:cNvPr id="2" name="Rectangle 1"/>
          <p:cNvSpPr/>
          <p:nvPr/>
        </p:nvSpPr>
        <p:spPr>
          <a:xfrm>
            <a:off x="1382232" y="1745733"/>
            <a:ext cx="9484242" cy="4544834"/>
          </a:xfrm>
          <a:prstGeom prst="rect">
            <a:avLst/>
          </a:prstGeom>
        </p:spPr>
        <p:txBody>
          <a:bodyPr wrap="square">
            <a:spAutoFit/>
          </a:bodyPr>
          <a:lstStyle/>
          <a:p>
            <a:pPr marL="457200"/>
            <a:r>
              <a:rPr lang="en-US" sz="2400" i="1" dirty="0">
                <a:solidFill>
                  <a:srgbClr val="332E83"/>
                </a:solidFill>
                <a:latin typeface="Georgia" charset="0"/>
                <a:ea typeface="Georgia" charset="0"/>
                <a:cs typeface="Georgia" charset="0"/>
              </a:rPr>
              <a:t>The opportunity to focus on two to four students’ learning was incredible...You feel like you are in a true research mode.</a:t>
            </a:r>
          </a:p>
          <a:p>
            <a:pPr marL="457200"/>
            <a:r>
              <a:rPr lang="en-US" sz="2400" dirty="0" smtClean="0">
                <a:solidFill>
                  <a:srgbClr val="000000"/>
                </a:solidFill>
                <a:latin typeface="Georgia" charset="0"/>
                <a:ea typeface="Georgia" charset="0"/>
                <a:cs typeface="Georgia" charset="0"/>
              </a:rPr>
              <a:t>					</a:t>
            </a:r>
            <a:r>
              <a:rPr lang="en-US" sz="2400" dirty="0" smtClean="0">
                <a:solidFill>
                  <a:srgbClr val="332E83"/>
                </a:solidFill>
                <a:latin typeface="Georgia" charset="0"/>
                <a:ea typeface="Georgia" charset="0"/>
                <a:cs typeface="Georgia" charset="0"/>
              </a:rPr>
              <a:t>Elementary </a:t>
            </a:r>
            <a:r>
              <a:rPr lang="en-US" sz="2400" dirty="0">
                <a:solidFill>
                  <a:srgbClr val="332E83"/>
                </a:solidFill>
                <a:latin typeface="Georgia" charset="0"/>
                <a:ea typeface="Georgia" charset="0"/>
                <a:cs typeface="Georgia" charset="0"/>
              </a:rPr>
              <a:t>Teacher, California</a:t>
            </a:r>
          </a:p>
          <a:p>
            <a:pPr marL="457200">
              <a:spcBef>
                <a:spcPts val="800"/>
              </a:spcBef>
            </a:pPr>
            <a:r>
              <a:rPr lang="en-US" sz="2400" dirty="0">
                <a:latin typeface="Georgia" charset="0"/>
                <a:ea typeface="Georgia" charset="0"/>
                <a:cs typeface="Georgia" charset="0"/>
              </a:rPr>
              <a:t/>
            </a:r>
            <a:br>
              <a:rPr lang="en-US" sz="2400" dirty="0">
                <a:latin typeface="Georgia" charset="0"/>
                <a:ea typeface="Georgia" charset="0"/>
                <a:cs typeface="Georgia" charset="0"/>
              </a:rPr>
            </a:br>
            <a:r>
              <a:rPr lang="en-US" sz="2400" i="1" dirty="0">
                <a:solidFill>
                  <a:srgbClr val="332E83"/>
                </a:solidFill>
                <a:latin typeface="Georgia" charset="0"/>
                <a:ea typeface="Georgia" charset="0"/>
                <a:cs typeface="Georgia" charset="0"/>
              </a:rPr>
              <a:t>It’s changed how we approach our daily lives. We share everything...We’re more confident sharing – previously I wouldn’t have admitted that I did a lesson that was a flop.  There used to be a barrier of feeling like you’re stealing if you share lessons. That barrier is gone now.</a:t>
            </a:r>
          </a:p>
          <a:p>
            <a:pPr marL="457200">
              <a:spcBef>
                <a:spcPts val="800"/>
              </a:spcBef>
            </a:pPr>
            <a:r>
              <a:rPr lang="en-US" sz="2400" dirty="0" smtClean="0">
                <a:solidFill>
                  <a:srgbClr val="000000"/>
                </a:solidFill>
                <a:latin typeface="Georgia" charset="0"/>
                <a:ea typeface="Georgia" charset="0"/>
                <a:cs typeface="Georgia" charset="0"/>
              </a:rPr>
              <a:t>					</a:t>
            </a:r>
            <a:r>
              <a:rPr lang="en-US" sz="2400" dirty="0" smtClean="0">
                <a:solidFill>
                  <a:srgbClr val="332E83"/>
                </a:solidFill>
                <a:latin typeface="Georgia" charset="0"/>
                <a:ea typeface="Georgia" charset="0"/>
                <a:cs typeface="Georgia" charset="0"/>
              </a:rPr>
              <a:t>Middle </a:t>
            </a:r>
            <a:r>
              <a:rPr lang="en-US" sz="2400" dirty="0">
                <a:solidFill>
                  <a:srgbClr val="332E83"/>
                </a:solidFill>
                <a:latin typeface="Georgia" charset="0"/>
                <a:ea typeface="Georgia" charset="0"/>
                <a:cs typeface="Georgia" charset="0"/>
              </a:rPr>
              <a:t>School Teacher, Florida</a:t>
            </a:r>
          </a:p>
          <a:p>
            <a:r>
              <a:rPr lang="en-US" dirty="0">
                <a:solidFill>
                  <a:srgbClr val="332E83"/>
                </a:solidFill>
              </a:rPr>
              <a:t/>
            </a:r>
            <a:br>
              <a:rPr lang="en-US" dirty="0">
                <a:solidFill>
                  <a:srgbClr val="332E83"/>
                </a:solidFill>
              </a:rPr>
            </a:br>
            <a:endParaRPr lang="en-US" dirty="0">
              <a:solidFill>
                <a:srgbClr val="332E83"/>
              </a:solidFill>
            </a:endParaRPr>
          </a:p>
        </p:txBody>
      </p:sp>
    </p:spTree>
    <p:extLst>
      <p:ext uri="{BB962C8B-B14F-4D97-AF65-F5344CB8AC3E}">
        <p14:creationId xmlns:p14="http://schemas.microsoft.com/office/powerpoint/2010/main" val="449290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453" y="385868"/>
            <a:ext cx="9144000" cy="3137823"/>
          </a:xfrm>
        </p:spPr>
        <p:txBody>
          <a:bodyPr/>
          <a:lstStyle/>
          <a:p>
            <a:pPr algn="ctr"/>
            <a:r>
              <a:rPr lang="en-US" dirty="0" err="1" smtClean="0">
                <a:solidFill>
                  <a:srgbClr val="3E3084"/>
                </a:solidFill>
                <a:latin typeface="Galano Grotesque Alt DEMO" charset="0"/>
                <a:ea typeface="Galano Grotesque Alt DEMO" charset="0"/>
                <a:cs typeface="Galano Grotesque Alt DEMO" charset="0"/>
              </a:rPr>
              <a:t>www.lessonresearch.net</a:t>
            </a:r>
            <a:endParaRPr lang="en-US" dirty="0">
              <a:solidFill>
                <a:srgbClr val="3E3084"/>
              </a:solidFill>
              <a:latin typeface="Galano Grotesque Alt DEMO" charset="0"/>
              <a:ea typeface="Galano Grotesque Alt DEMO" charset="0"/>
              <a:cs typeface="Galano Grotesque Alt DEMO" charset="0"/>
            </a:endParaRPr>
          </a:p>
        </p:txBody>
      </p:sp>
    </p:spTree>
    <p:extLst>
      <p:ext uri="{BB962C8B-B14F-4D97-AF65-F5344CB8AC3E}">
        <p14:creationId xmlns:p14="http://schemas.microsoft.com/office/powerpoint/2010/main" val="1569966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19835" y="467830"/>
            <a:ext cx="4538504" cy="1325563"/>
          </a:xfrm>
        </p:spPr>
        <p:txBody>
          <a:bodyPr/>
          <a:lstStyle/>
          <a:p>
            <a:pPr algn="ctr"/>
            <a:r>
              <a:rPr lang="en-US" dirty="0" smtClean="0">
                <a:latin typeface="Galano Grotesque Alt DEMO" charset="0"/>
                <a:ea typeface="Galano Grotesque Alt DEMO" charset="0"/>
                <a:cs typeface="Galano Grotesque Alt DEMO" charset="0"/>
              </a:rPr>
              <a:t>What is Lesson </a:t>
            </a:r>
            <a:r>
              <a:rPr lang="en-US" dirty="0">
                <a:latin typeface="Galano Grotesque Alt DEMO" charset="0"/>
                <a:ea typeface="Galano Grotesque Alt DEMO" charset="0"/>
                <a:cs typeface="Galano Grotesque Alt DEMO" charset="0"/>
              </a:rPr>
              <a:t>S</a:t>
            </a:r>
            <a:r>
              <a:rPr lang="en-US" dirty="0" smtClean="0">
                <a:latin typeface="Galano Grotesque Alt DEMO" charset="0"/>
                <a:ea typeface="Galano Grotesque Alt DEMO" charset="0"/>
                <a:cs typeface="Galano Grotesque Alt DEMO" charset="0"/>
              </a:rPr>
              <a:t>tudy?</a:t>
            </a:r>
            <a:endParaRPr lang="en-US" dirty="0">
              <a:latin typeface="Galano Grotesque Alt DEMO" charset="0"/>
              <a:ea typeface="Galano Grotesque Alt DEMO" charset="0"/>
              <a:cs typeface="Galano Grotesque Alt DEMO"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093" y="1778599"/>
            <a:ext cx="5315484" cy="4684833"/>
          </a:xfrm>
          <a:prstGeom prst="rect">
            <a:avLst/>
          </a:prstGeom>
        </p:spPr>
      </p:pic>
      <p:sp>
        <p:nvSpPr>
          <p:cNvPr id="8" name="Rectangle 7"/>
          <p:cNvSpPr/>
          <p:nvPr/>
        </p:nvSpPr>
        <p:spPr>
          <a:xfrm>
            <a:off x="7674131" y="2457473"/>
            <a:ext cx="3117273" cy="2585323"/>
          </a:xfrm>
          <a:prstGeom prst="rect">
            <a:avLst/>
          </a:prstGeom>
        </p:spPr>
        <p:txBody>
          <a:bodyPr wrap="square">
            <a:spAutoFit/>
          </a:bodyPr>
          <a:lstStyle/>
          <a:p>
            <a:r>
              <a:rPr lang="en-US" dirty="0">
                <a:solidFill>
                  <a:srgbClr val="000090"/>
                </a:solidFill>
                <a:latin typeface="Georgia" charset="0"/>
                <a:ea typeface="Georgia" charset="0"/>
                <a:cs typeface="Georgia" charset="0"/>
              </a:rPr>
              <a:t>Lesson Study is an inquiry cycle that supports teachers to </a:t>
            </a:r>
            <a:r>
              <a:rPr lang="en-US" dirty="0" smtClean="0">
                <a:solidFill>
                  <a:srgbClr val="000090"/>
                </a:solidFill>
                <a:latin typeface="Georgia" charset="0"/>
                <a:ea typeface="Georgia" charset="0"/>
                <a:cs typeface="Georgia" charset="0"/>
              </a:rPr>
              <a:t>experiment</a:t>
            </a:r>
            <a:r>
              <a:rPr lang="en-US" dirty="0">
                <a:solidFill>
                  <a:srgbClr val="000090"/>
                </a:solidFill>
                <a:latin typeface="Georgia" charset="0"/>
                <a:ea typeface="Georgia" charset="0"/>
                <a:cs typeface="Georgia" charset="0"/>
              </a:rPr>
              <a:t>, observe and improve. As teachers work together to study student learning, schools become places where both students and teachers are passionate about learning. </a:t>
            </a:r>
          </a:p>
        </p:txBody>
      </p:sp>
    </p:spTree>
    <p:extLst>
      <p:ext uri="{BB962C8B-B14F-4D97-AF65-F5344CB8AC3E}">
        <p14:creationId xmlns:p14="http://schemas.microsoft.com/office/powerpoint/2010/main" val="356078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80405" y="1295748"/>
            <a:ext cx="9481381" cy="1325563"/>
          </a:xfrm>
        </p:spPr>
        <p:txBody>
          <a:bodyPr/>
          <a:lstStyle/>
          <a:p>
            <a:pPr algn="ctr"/>
            <a:r>
              <a:rPr lang="en-US" dirty="0" smtClean="0">
                <a:latin typeface="Galano Grotesque Alt DEMO" charset="0"/>
                <a:ea typeface="Galano Grotesque Alt DEMO" charset="0"/>
                <a:cs typeface="Galano Grotesque Alt DEMO" charset="0"/>
              </a:rPr>
              <a:t>Teaching Gap</a:t>
            </a:r>
            <a:endParaRPr lang="en-US" dirty="0">
              <a:latin typeface="Galano Grotesque Alt DEMO" charset="0"/>
              <a:ea typeface="Galano Grotesque Alt DEMO" charset="0"/>
              <a:cs typeface="Galano Grotesque Alt DEMO" charset="0"/>
            </a:endParaRPr>
          </a:p>
        </p:txBody>
      </p:sp>
      <p:sp>
        <p:nvSpPr>
          <p:cNvPr id="7" name="Content Placeholder 2"/>
          <p:cNvSpPr>
            <a:spLocks noGrp="1"/>
          </p:cNvSpPr>
          <p:nvPr>
            <p:ph idx="1"/>
          </p:nvPr>
        </p:nvSpPr>
        <p:spPr>
          <a:xfrm>
            <a:off x="1716825" y="2621311"/>
            <a:ext cx="9164858" cy="3153770"/>
          </a:xfrm>
        </p:spPr>
        <p:txBody>
          <a:bodyPr>
            <a:normAutofit/>
          </a:bodyPr>
          <a:lstStyle/>
          <a:p>
            <a:pPr marL="0" indent="0">
              <a:buNone/>
            </a:pPr>
            <a:r>
              <a:rPr lang="en-US" i="1" dirty="0">
                <a:solidFill>
                  <a:schemeClr val="tx2"/>
                </a:solidFill>
                <a:latin typeface="Georgia" charset="0"/>
                <a:ea typeface="Georgia" charset="0"/>
                <a:cs typeface="Georgia" charset="0"/>
              </a:rPr>
              <a:t>Improving something as complex and culturally embedded as teaching requires the efforts of all the players, including students, parents, and </a:t>
            </a:r>
            <a:r>
              <a:rPr lang="en-US" i="1" dirty="0" smtClean="0">
                <a:solidFill>
                  <a:schemeClr val="tx2"/>
                </a:solidFill>
                <a:latin typeface="Georgia" charset="0"/>
                <a:ea typeface="Georgia" charset="0"/>
                <a:cs typeface="Georgia" charset="0"/>
              </a:rPr>
              <a:t>politicians. But </a:t>
            </a:r>
            <a:r>
              <a:rPr lang="en-US" i="1" dirty="0">
                <a:solidFill>
                  <a:schemeClr val="tx2"/>
                </a:solidFill>
                <a:latin typeface="Georgia" charset="0"/>
                <a:ea typeface="Georgia" charset="0"/>
                <a:cs typeface="Georgia" charset="0"/>
              </a:rPr>
              <a:t>teachers must be the primary driving force behind change. They are best positioned to understand the problems that students face and to generate possible solutions.</a:t>
            </a:r>
            <a:endParaRPr lang="en-US" dirty="0">
              <a:solidFill>
                <a:schemeClr val="tx2"/>
              </a:solidFill>
              <a:latin typeface="Georgia" charset="0"/>
              <a:ea typeface="Georgia" charset="0"/>
              <a:cs typeface="Georgia" charset="0"/>
            </a:endParaRPr>
          </a:p>
          <a:p>
            <a:pPr marL="0" indent="0" algn="r">
              <a:buNone/>
            </a:pPr>
            <a:r>
              <a:rPr lang="en-US" sz="1800" dirty="0">
                <a:latin typeface="Georgia" charset="0"/>
                <a:ea typeface="Georgia" charset="0"/>
                <a:cs typeface="Georgia" charset="0"/>
              </a:rPr>
              <a:t>James Stigler and James </a:t>
            </a:r>
            <a:r>
              <a:rPr lang="en-US" sz="1800" dirty="0" err="1">
                <a:latin typeface="Georgia" charset="0"/>
                <a:ea typeface="Georgia" charset="0"/>
                <a:cs typeface="Georgia" charset="0"/>
              </a:rPr>
              <a:t>Hiebert</a:t>
            </a:r>
            <a:r>
              <a:rPr lang="en-US" sz="1800" dirty="0">
                <a:latin typeface="Georgia" charset="0"/>
                <a:ea typeface="Georgia" charset="0"/>
                <a:cs typeface="Georgia" charset="0"/>
              </a:rPr>
              <a:t>, </a:t>
            </a:r>
            <a:r>
              <a:rPr lang="en-US" sz="1800" i="1" dirty="0">
                <a:latin typeface="Georgia" charset="0"/>
                <a:ea typeface="Georgia" charset="0"/>
                <a:cs typeface="Georgia" charset="0"/>
              </a:rPr>
              <a:t>The Teaching Gap</a:t>
            </a:r>
            <a:r>
              <a:rPr lang="en-US" sz="1800" dirty="0">
                <a:latin typeface="Georgia" charset="0"/>
                <a:ea typeface="Georgia" charset="0"/>
                <a:cs typeface="Georgia" charset="0"/>
              </a:rPr>
              <a:t>, 1999, p.13</a:t>
            </a:r>
          </a:p>
          <a:p>
            <a:endParaRPr lang="en-US" dirty="0">
              <a:latin typeface="Georgia" charset="0"/>
              <a:ea typeface="Georgia" charset="0"/>
              <a:cs typeface="Georgia" charset="0"/>
            </a:endParaRPr>
          </a:p>
        </p:txBody>
      </p:sp>
    </p:spTree>
    <p:extLst>
      <p:ext uri="{BB962C8B-B14F-4D97-AF65-F5344CB8AC3E}">
        <p14:creationId xmlns:p14="http://schemas.microsoft.com/office/powerpoint/2010/main" val="1729202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644917" y="340240"/>
            <a:ext cx="5095961" cy="1325563"/>
          </a:xfrm>
        </p:spPr>
        <p:txBody>
          <a:bodyPr/>
          <a:lstStyle/>
          <a:p>
            <a:pPr algn="ctr"/>
            <a:r>
              <a:rPr lang="en-US" dirty="0" smtClean="0">
                <a:latin typeface="Galano Grotesque Alt DEMO" charset="0"/>
                <a:ea typeface="Galano Grotesque Alt DEMO" charset="0"/>
                <a:cs typeface="Galano Grotesque Alt DEMO" charset="0"/>
              </a:rPr>
              <a:t>The Lesson Study Process</a:t>
            </a:r>
            <a:endParaRPr lang="en-US" dirty="0">
              <a:latin typeface="Galano Grotesque Alt DEMO" charset="0"/>
              <a:ea typeface="Galano Grotesque Alt DEMO" charset="0"/>
              <a:cs typeface="Galano Grotesque Alt DEMO"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845" y="1665803"/>
            <a:ext cx="8666103" cy="4666934"/>
          </a:xfrm>
          <a:prstGeom prst="rect">
            <a:avLst/>
          </a:prstGeom>
        </p:spPr>
      </p:pic>
    </p:spTree>
    <p:extLst>
      <p:ext uri="{BB962C8B-B14F-4D97-AF65-F5344CB8AC3E}">
        <p14:creationId xmlns:p14="http://schemas.microsoft.com/office/powerpoint/2010/main" val="934352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51600" y="892680"/>
            <a:ext cx="9481381" cy="1325563"/>
          </a:xfrm>
        </p:spPr>
        <p:txBody>
          <a:bodyPr>
            <a:normAutofit fontScale="90000"/>
          </a:bodyPr>
          <a:lstStyle/>
          <a:p>
            <a:pPr algn="ctr"/>
            <a:r>
              <a:rPr lang="en-US" dirty="0" smtClean="0">
                <a:latin typeface="Galano Grotesque Alt DEMO" charset="0"/>
                <a:ea typeface="Galano Grotesque Alt DEMO" charset="0"/>
                <a:cs typeface="Galano Grotesque Alt DEMO" charset="0"/>
              </a:rPr>
              <a:t>How Does Lesson Study Differ from Traditional Teacher Professional Development?</a:t>
            </a:r>
            <a:endParaRPr lang="en-US" dirty="0">
              <a:latin typeface="Galano Grotesque Alt DEMO" charset="0"/>
              <a:ea typeface="Galano Grotesque Alt DEMO" charset="0"/>
              <a:cs typeface="Galano Grotesque Alt DEMO"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556" y="2218243"/>
            <a:ext cx="8221467" cy="3152775"/>
          </a:xfrm>
        </p:spPr>
      </p:pic>
    </p:spTree>
    <p:extLst>
      <p:ext uri="{BB962C8B-B14F-4D97-AF65-F5344CB8AC3E}">
        <p14:creationId xmlns:p14="http://schemas.microsoft.com/office/powerpoint/2010/main" val="2064465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48592" y="956289"/>
            <a:ext cx="10439093" cy="1325563"/>
          </a:xfrm>
        </p:spPr>
        <p:txBody>
          <a:bodyPr/>
          <a:lstStyle/>
          <a:p>
            <a:pPr algn="ctr"/>
            <a:r>
              <a:rPr lang="en-US" dirty="0" smtClean="0">
                <a:latin typeface="Galano Grotesque Alt DEMO" charset="0"/>
                <a:ea typeface="Galano Grotesque Alt DEMO" charset="0"/>
                <a:cs typeface="Galano Grotesque Alt DEMO" charset="0"/>
              </a:rPr>
              <a:t>Teachers’ Activities to Improve </a:t>
            </a:r>
            <a:r>
              <a:rPr lang="en-US" dirty="0">
                <a:latin typeface="Galano Grotesque Alt DEMO" charset="0"/>
                <a:ea typeface="Galano Grotesque Alt DEMO" charset="0"/>
                <a:cs typeface="Galano Grotesque Alt DEMO" charset="0"/>
              </a:rPr>
              <a:t>I</a:t>
            </a:r>
            <a:r>
              <a:rPr lang="en-US" dirty="0" smtClean="0">
                <a:latin typeface="Galano Grotesque Alt DEMO" charset="0"/>
                <a:ea typeface="Galano Grotesque Alt DEMO" charset="0"/>
                <a:cs typeface="Galano Grotesque Alt DEMO" charset="0"/>
              </a:rPr>
              <a:t>nstruction?</a:t>
            </a:r>
            <a:endParaRPr lang="en-US" dirty="0">
              <a:latin typeface="Galano Grotesque Alt DEMO" charset="0"/>
              <a:ea typeface="Galano Grotesque Alt DEMO" charset="0"/>
              <a:cs typeface="Galano Grotesque Alt DEMO" charset="0"/>
            </a:endParaRPr>
          </a:p>
        </p:txBody>
      </p:sp>
      <p:sp>
        <p:nvSpPr>
          <p:cNvPr id="9" name="Rectangle 3"/>
          <p:cNvSpPr>
            <a:spLocks noChangeArrowheads="1"/>
          </p:cNvSpPr>
          <p:nvPr/>
        </p:nvSpPr>
        <p:spPr bwMode="auto">
          <a:xfrm>
            <a:off x="2037483" y="2549327"/>
            <a:ext cx="2287944" cy="954107"/>
          </a:xfrm>
          <a:prstGeom prst="rect">
            <a:avLst/>
          </a:prstGeom>
          <a:noFill/>
          <a:ln w="9525">
            <a:noFill/>
            <a:miter lim="800000"/>
            <a:headEnd/>
            <a:tailEnd/>
          </a:ln>
        </p:spPr>
        <p:txBody>
          <a:bodyPr wrap="square">
            <a:prstTxWarp prst="textNoShape">
              <a:avLst/>
            </a:prstTxWarp>
            <a:spAutoFit/>
          </a:bodyPr>
          <a:lstStyle/>
          <a:p>
            <a:r>
              <a:rPr lang="en-US" altLang="ja-JP" sz="1400" b="1" dirty="0">
                <a:latin typeface="Georgia" charset="0"/>
                <a:ea typeface="Georgia" charset="0"/>
                <a:cs typeface="Georgia" charset="0"/>
              </a:rPr>
              <a:t>Choose curriculum,</a:t>
            </a:r>
          </a:p>
          <a:p>
            <a:r>
              <a:rPr lang="en-US" altLang="ja-JP" sz="1400" b="1" dirty="0">
                <a:latin typeface="Georgia" charset="0"/>
                <a:ea typeface="Georgia" charset="0"/>
                <a:cs typeface="Georgia" charset="0"/>
              </a:rPr>
              <a:t>write curriculum,     align curriculum,    </a:t>
            </a:r>
          </a:p>
          <a:p>
            <a:r>
              <a:rPr lang="en-US" altLang="ja-JP" sz="1400" b="1" dirty="0">
                <a:latin typeface="Georgia" charset="0"/>
                <a:ea typeface="Georgia" charset="0"/>
                <a:cs typeface="Georgia" charset="0"/>
              </a:rPr>
              <a:t>write local standards</a:t>
            </a:r>
          </a:p>
        </p:txBody>
      </p:sp>
      <p:sp>
        <p:nvSpPr>
          <p:cNvPr id="16" name="Rectangle 11"/>
          <p:cNvSpPr>
            <a:spLocks noChangeArrowheads="1"/>
          </p:cNvSpPr>
          <p:nvPr/>
        </p:nvSpPr>
        <p:spPr bwMode="auto">
          <a:xfrm>
            <a:off x="2037483" y="3619847"/>
            <a:ext cx="2108200" cy="523220"/>
          </a:xfrm>
          <a:prstGeom prst="rect">
            <a:avLst/>
          </a:prstGeom>
          <a:noFill/>
          <a:ln w="9525">
            <a:noFill/>
            <a:miter lim="800000"/>
            <a:headEnd/>
            <a:tailEnd/>
          </a:ln>
        </p:spPr>
        <p:txBody>
          <a:bodyPr>
            <a:prstTxWarp prst="textNoShape">
              <a:avLst/>
            </a:prstTxWarp>
            <a:spAutoFit/>
          </a:bodyPr>
          <a:lstStyle/>
          <a:p>
            <a:r>
              <a:rPr lang="en-US" altLang="ja-JP" sz="1400" b="1" dirty="0">
                <a:latin typeface="Georgia" charset="0"/>
                <a:ea typeface="Georgia" charset="0"/>
                <a:cs typeface="Georgia" charset="0"/>
              </a:rPr>
              <a:t>Plan lessons individually</a:t>
            </a:r>
          </a:p>
        </p:txBody>
      </p:sp>
      <p:sp>
        <p:nvSpPr>
          <p:cNvPr id="17" name="Rectangle 12"/>
          <p:cNvSpPr>
            <a:spLocks noChangeArrowheads="1"/>
          </p:cNvSpPr>
          <p:nvPr/>
        </p:nvSpPr>
        <p:spPr bwMode="auto">
          <a:xfrm>
            <a:off x="2057400" y="4572000"/>
            <a:ext cx="2746265" cy="307777"/>
          </a:xfrm>
          <a:prstGeom prst="rect">
            <a:avLst/>
          </a:prstGeom>
          <a:noFill/>
          <a:ln w="9525">
            <a:noFill/>
            <a:miter lim="800000"/>
            <a:headEnd/>
            <a:tailEnd/>
          </a:ln>
        </p:spPr>
        <p:txBody>
          <a:bodyPr wrap="none">
            <a:prstTxWarp prst="textNoShape">
              <a:avLst/>
            </a:prstTxWarp>
            <a:spAutoFit/>
          </a:bodyPr>
          <a:lstStyle/>
          <a:p>
            <a:r>
              <a:rPr lang="en-US" altLang="ja-JP" sz="1400" b="1" dirty="0">
                <a:latin typeface="Georgia" charset="0"/>
                <a:ea typeface="Georgia" charset="0"/>
                <a:cs typeface="Georgia" charset="0"/>
              </a:rPr>
              <a:t>Plan lessons collaboratively</a:t>
            </a:r>
          </a:p>
        </p:txBody>
      </p:sp>
      <p:sp>
        <p:nvSpPr>
          <p:cNvPr id="18" name="Text Box 13"/>
          <p:cNvSpPr txBox="1">
            <a:spLocks noChangeArrowheads="1"/>
          </p:cNvSpPr>
          <p:nvPr/>
        </p:nvSpPr>
        <p:spPr bwMode="auto">
          <a:xfrm>
            <a:off x="2072381" y="5282786"/>
            <a:ext cx="3124200" cy="52322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400" b="1" dirty="0">
                <a:latin typeface="Georgia" charset="0"/>
                <a:ea typeface="Georgia" charset="0"/>
                <a:cs typeface="Georgia" charset="0"/>
              </a:rPr>
              <a:t>Watch and discuss each other’s classroom lessons</a:t>
            </a:r>
            <a:endParaRPr lang="en-US" altLang="ja-JP" b="1" dirty="0">
              <a:latin typeface="Georgia" charset="0"/>
              <a:ea typeface="Georgia" charset="0"/>
              <a:cs typeface="Georgia"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5089" y="2401951"/>
            <a:ext cx="4554983" cy="3416237"/>
          </a:xfrm>
          <a:prstGeom prst="rect">
            <a:avLst/>
          </a:prstGeom>
        </p:spPr>
      </p:pic>
      <p:sp>
        <p:nvSpPr>
          <p:cNvPr id="21" name="Rectangle 3"/>
          <p:cNvSpPr>
            <a:spLocks noChangeArrowheads="1"/>
          </p:cNvSpPr>
          <p:nvPr/>
        </p:nvSpPr>
        <p:spPr bwMode="auto">
          <a:xfrm>
            <a:off x="6425608" y="5793831"/>
            <a:ext cx="665908" cy="338554"/>
          </a:xfrm>
          <a:prstGeom prst="rect">
            <a:avLst/>
          </a:prstGeom>
          <a:noFill/>
          <a:ln w="9525">
            <a:noFill/>
            <a:miter lim="800000"/>
            <a:headEnd/>
            <a:tailEnd/>
          </a:ln>
        </p:spPr>
        <p:txBody>
          <a:bodyPr wrap="square">
            <a:prstTxWarp prst="textNoShape">
              <a:avLst/>
            </a:prstTxWarp>
            <a:spAutoFit/>
          </a:bodyPr>
          <a:lstStyle/>
          <a:p>
            <a:r>
              <a:rPr lang="en-US" altLang="ja-JP" sz="1600" b="1" dirty="0" smtClean="0">
                <a:latin typeface="Georgia" charset="0"/>
                <a:ea typeface="Georgia" charset="0"/>
                <a:cs typeface="Georgia" charset="0"/>
              </a:rPr>
              <a:t>U.S</a:t>
            </a:r>
            <a:r>
              <a:rPr lang="en-US" altLang="ja-JP" sz="1400" b="1" dirty="0" smtClean="0">
                <a:latin typeface="Georgia" charset="0"/>
                <a:ea typeface="Georgia" charset="0"/>
                <a:cs typeface="Georgia" charset="0"/>
              </a:rPr>
              <a:t>.</a:t>
            </a:r>
            <a:endParaRPr lang="en-US" altLang="ja-JP" sz="1400" b="1" dirty="0">
              <a:latin typeface="Georgia" charset="0"/>
              <a:ea typeface="Georgia" charset="0"/>
              <a:cs typeface="Georgia" charset="0"/>
            </a:endParaRPr>
          </a:p>
        </p:txBody>
      </p:sp>
      <p:sp>
        <p:nvSpPr>
          <p:cNvPr id="22" name="Rectangle 3"/>
          <p:cNvSpPr>
            <a:spLocks noChangeArrowheads="1"/>
          </p:cNvSpPr>
          <p:nvPr/>
        </p:nvSpPr>
        <p:spPr bwMode="auto">
          <a:xfrm>
            <a:off x="9738185" y="5793831"/>
            <a:ext cx="1056171" cy="338554"/>
          </a:xfrm>
          <a:prstGeom prst="rect">
            <a:avLst/>
          </a:prstGeom>
          <a:noFill/>
          <a:ln w="9525">
            <a:noFill/>
            <a:miter lim="800000"/>
            <a:headEnd/>
            <a:tailEnd/>
          </a:ln>
        </p:spPr>
        <p:txBody>
          <a:bodyPr wrap="square">
            <a:prstTxWarp prst="textNoShape">
              <a:avLst/>
            </a:prstTxWarp>
            <a:spAutoFit/>
          </a:bodyPr>
          <a:lstStyle/>
          <a:p>
            <a:r>
              <a:rPr lang="en-US" altLang="ja-JP" sz="1600" b="1" smtClean="0">
                <a:latin typeface="Georgia" charset="0"/>
                <a:ea typeface="Georgia" charset="0"/>
                <a:cs typeface="Georgia" charset="0"/>
              </a:rPr>
              <a:t>Japan</a:t>
            </a:r>
            <a:endParaRPr lang="en-US" altLang="ja-JP" sz="1400" b="1" dirty="0">
              <a:latin typeface="Georgia" charset="0"/>
              <a:ea typeface="Georgia" charset="0"/>
              <a:cs typeface="Georgia" charset="0"/>
            </a:endParaRP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995" y="2466451"/>
            <a:ext cx="4566469" cy="3424852"/>
          </a:xfrm>
          <a:prstGeom prst="rect">
            <a:avLst/>
          </a:prstGeom>
        </p:spPr>
      </p:pic>
      <p:sp>
        <p:nvSpPr>
          <p:cNvPr id="24" name="Rectangle 23"/>
          <p:cNvSpPr/>
          <p:nvPr/>
        </p:nvSpPr>
        <p:spPr>
          <a:xfrm>
            <a:off x="1447651" y="2748843"/>
            <a:ext cx="410087" cy="385259"/>
          </a:xfrm>
          <a:prstGeom prst="rect">
            <a:avLst/>
          </a:prstGeom>
          <a:solidFill>
            <a:srgbClr val="9EC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47651" y="3649242"/>
            <a:ext cx="410087" cy="385259"/>
          </a:xfrm>
          <a:prstGeom prst="rect">
            <a:avLst/>
          </a:prstGeom>
          <a:solidFill>
            <a:srgbClr val="332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51196" y="4503387"/>
            <a:ext cx="410087" cy="385259"/>
          </a:xfrm>
          <a:prstGeom prst="rect">
            <a:avLst/>
          </a:prstGeom>
          <a:solidFill>
            <a:srgbClr val="30A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447651" y="5355637"/>
            <a:ext cx="410087" cy="385259"/>
          </a:xfrm>
          <a:prstGeom prst="rect">
            <a:avLst/>
          </a:prstGeom>
          <a:solidFill>
            <a:srgbClr val="00BA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266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68056" y="1141963"/>
            <a:ext cx="10440024" cy="1325563"/>
          </a:xfrm>
        </p:spPr>
        <p:txBody>
          <a:bodyPr/>
          <a:lstStyle/>
          <a:p>
            <a:r>
              <a:rPr lang="en-US" dirty="0" smtClean="0">
                <a:latin typeface="Galano Grotesque Alt DEMO" charset="0"/>
                <a:ea typeface="Galano Grotesque Alt DEMO" charset="0"/>
                <a:cs typeface="Galano Grotesque Alt DEMO" charset="0"/>
              </a:rPr>
              <a:t>Three Underlying Principles of Lesson Study:</a:t>
            </a:r>
            <a:endParaRPr lang="en-US" dirty="0">
              <a:latin typeface="Galano Grotesque Alt DEMO" charset="0"/>
              <a:ea typeface="Galano Grotesque Alt DEMO" charset="0"/>
              <a:cs typeface="Galano Grotesque Alt DEMO" charset="0"/>
            </a:endParaRPr>
          </a:p>
        </p:txBody>
      </p:sp>
      <p:sp>
        <p:nvSpPr>
          <p:cNvPr id="7" name="Content Placeholder 2"/>
          <p:cNvSpPr>
            <a:spLocks noGrp="1"/>
          </p:cNvSpPr>
          <p:nvPr>
            <p:ph idx="1"/>
          </p:nvPr>
        </p:nvSpPr>
        <p:spPr>
          <a:xfrm>
            <a:off x="2422291" y="2916646"/>
            <a:ext cx="8032440" cy="3153770"/>
          </a:xfrm>
        </p:spPr>
        <p:txBody>
          <a:bodyPr>
            <a:normAutofit/>
          </a:bodyPr>
          <a:lstStyle/>
          <a:p>
            <a:pPr lvl="1"/>
            <a:r>
              <a:rPr lang="en-US" dirty="0" smtClean="0">
                <a:latin typeface="Georgia" charset="0"/>
                <a:ea typeface="Georgia" charset="0"/>
                <a:cs typeface="Georgia" charset="0"/>
              </a:rPr>
              <a:t>Learning stance</a:t>
            </a:r>
          </a:p>
          <a:p>
            <a:pPr lvl="1"/>
            <a:endParaRPr lang="en-US" dirty="0">
              <a:latin typeface="Georgia" charset="0"/>
              <a:ea typeface="Georgia" charset="0"/>
              <a:cs typeface="Georgia" charset="0"/>
            </a:endParaRPr>
          </a:p>
          <a:p>
            <a:pPr lvl="1"/>
            <a:r>
              <a:rPr lang="en-US" dirty="0" smtClean="0">
                <a:latin typeface="Georgia" charset="0"/>
                <a:ea typeface="Georgia" charset="0"/>
                <a:cs typeface="Georgia" charset="0"/>
              </a:rPr>
              <a:t>Shared ownership and responsibility</a:t>
            </a:r>
          </a:p>
          <a:p>
            <a:pPr lvl="1"/>
            <a:endParaRPr lang="en-US" dirty="0">
              <a:latin typeface="Georgia" charset="0"/>
              <a:ea typeface="Georgia" charset="0"/>
              <a:cs typeface="Georgia" charset="0"/>
            </a:endParaRPr>
          </a:p>
          <a:p>
            <a:pPr lvl="1"/>
            <a:r>
              <a:rPr lang="en-US" dirty="0" smtClean="0">
                <a:latin typeface="Georgia" charset="0"/>
                <a:ea typeface="Georgia" charset="0"/>
                <a:cs typeface="Georgia" charset="0"/>
              </a:rPr>
              <a:t>Emphasis on students, not the teacher</a:t>
            </a:r>
          </a:p>
          <a:p>
            <a:endParaRPr lang="en-US" dirty="0">
              <a:latin typeface="Georgia" charset="0"/>
              <a:ea typeface="Georgia" charset="0"/>
              <a:cs typeface="Georgia" charset="0"/>
            </a:endParaRPr>
          </a:p>
          <a:p>
            <a:endParaRPr lang="en-US" dirty="0" smtClean="0">
              <a:latin typeface="Georgia" charset="0"/>
              <a:ea typeface="Georgia" charset="0"/>
              <a:cs typeface="Georgia" charset="0"/>
            </a:endParaRPr>
          </a:p>
          <a:p>
            <a:endParaRPr lang="en-US" dirty="0">
              <a:latin typeface="Georgia" charset="0"/>
              <a:ea typeface="Georgia" charset="0"/>
              <a:cs typeface="Georgia" charset="0"/>
            </a:endParaRPr>
          </a:p>
          <a:p>
            <a:endParaRPr lang="en-US" dirty="0" smtClean="0">
              <a:latin typeface="Georgia" charset="0"/>
              <a:ea typeface="Georgia" charset="0"/>
              <a:cs typeface="Georgia" charset="0"/>
            </a:endParaRPr>
          </a:p>
          <a:p>
            <a:endParaRPr lang="en-US" dirty="0">
              <a:latin typeface="Georgia" charset="0"/>
              <a:ea typeface="Georgia" charset="0"/>
              <a:cs typeface="Georgia" charset="0"/>
            </a:endParaRPr>
          </a:p>
          <a:p>
            <a:endParaRPr lang="en-US" dirty="0">
              <a:latin typeface="Georgia" charset="0"/>
              <a:ea typeface="Georgia" charset="0"/>
              <a:cs typeface="Georgia" charset="0"/>
            </a:endParaRPr>
          </a:p>
        </p:txBody>
      </p:sp>
    </p:spTree>
    <p:extLst>
      <p:ext uri="{BB962C8B-B14F-4D97-AF65-F5344CB8AC3E}">
        <p14:creationId xmlns:p14="http://schemas.microsoft.com/office/powerpoint/2010/main" val="303366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74982" y="1012696"/>
            <a:ext cx="9481381" cy="1325563"/>
          </a:xfrm>
        </p:spPr>
        <p:txBody>
          <a:bodyPr/>
          <a:lstStyle/>
          <a:p>
            <a:r>
              <a:rPr lang="en-US" dirty="0" smtClean="0">
                <a:latin typeface="Galano Grotesque Alt DEMO" charset="0"/>
                <a:ea typeface="Galano Grotesque Alt DEMO" charset="0"/>
                <a:cs typeface="Galano Grotesque Alt DEMO" charset="0"/>
              </a:rPr>
              <a:t>Emphasis on Students, Not the Teacher</a:t>
            </a:r>
            <a:endParaRPr lang="en-US" dirty="0">
              <a:latin typeface="Galano Grotesque Alt DEMO" charset="0"/>
              <a:ea typeface="Galano Grotesque Alt DEMO" charset="0"/>
              <a:cs typeface="Galano Grotesque Alt DEMO" charset="0"/>
            </a:endParaRPr>
          </a:p>
        </p:txBody>
      </p:sp>
      <p:sp>
        <p:nvSpPr>
          <p:cNvPr id="7" name="Content Placeholder 2"/>
          <p:cNvSpPr>
            <a:spLocks noGrp="1"/>
          </p:cNvSpPr>
          <p:nvPr>
            <p:ph idx="1"/>
          </p:nvPr>
        </p:nvSpPr>
        <p:spPr>
          <a:xfrm>
            <a:off x="1465992" y="2532224"/>
            <a:ext cx="9481381" cy="2804030"/>
          </a:xfrm>
        </p:spPr>
        <p:txBody>
          <a:bodyPr>
            <a:normAutofit/>
          </a:bodyPr>
          <a:lstStyle/>
          <a:p>
            <a:pPr marL="0" indent="0">
              <a:buNone/>
            </a:pPr>
            <a:r>
              <a:rPr lang="en-US" sz="2000" dirty="0" smtClean="0">
                <a:latin typeface="Georgia" charset="0"/>
                <a:ea typeface="Georgia" charset="0"/>
                <a:cs typeface="Georgia" charset="0"/>
              </a:rPr>
              <a:t>A U.S</a:t>
            </a:r>
            <a:r>
              <a:rPr lang="en-US" sz="2000" dirty="0">
                <a:latin typeface="Georgia" charset="0"/>
                <a:ea typeface="Georgia" charset="0"/>
                <a:cs typeface="Georgia" charset="0"/>
              </a:rPr>
              <a:t>. teacher </a:t>
            </a:r>
            <a:r>
              <a:rPr lang="en-US" sz="2000" dirty="0" smtClean="0">
                <a:latin typeface="Georgia" charset="0"/>
                <a:ea typeface="Georgia" charset="0"/>
                <a:cs typeface="Georgia" charset="0"/>
              </a:rPr>
              <a:t>pointed </a:t>
            </a:r>
            <a:r>
              <a:rPr lang="en-US" sz="2000" dirty="0">
                <a:latin typeface="Georgia" charset="0"/>
                <a:ea typeface="Georgia" charset="0"/>
                <a:cs typeface="Georgia" charset="0"/>
              </a:rPr>
              <a:t>out how lesson study differs from the lesson observation familiar to </a:t>
            </a:r>
            <a:r>
              <a:rPr lang="en-US" sz="2000" dirty="0" smtClean="0">
                <a:latin typeface="Georgia" charset="0"/>
                <a:ea typeface="Georgia" charset="0"/>
                <a:cs typeface="Georgia" charset="0"/>
              </a:rPr>
              <a:t>U.S. </a:t>
            </a:r>
            <a:r>
              <a:rPr lang="en-US" sz="2000" dirty="0">
                <a:latin typeface="Georgia" charset="0"/>
                <a:ea typeface="Georgia" charset="0"/>
                <a:cs typeface="Georgia" charset="0"/>
              </a:rPr>
              <a:t>teachers</a:t>
            </a:r>
            <a:r>
              <a:rPr lang="en-US" sz="2000" dirty="0" smtClean="0">
                <a:latin typeface="Georgia" charset="0"/>
                <a:ea typeface="Georgia" charset="0"/>
                <a:cs typeface="Georgia" charset="0"/>
              </a:rPr>
              <a:t>:</a:t>
            </a:r>
          </a:p>
          <a:p>
            <a:pPr marL="0" indent="0">
              <a:buNone/>
            </a:pPr>
            <a:endParaRPr lang="en-US" dirty="0" smtClean="0">
              <a:latin typeface="Georgia" charset="0"/>
              <a:ea typeface="Georgia" charset="0"/>
              <a:cs typeface="Georgia" charset="0"/>
            </a:endParaRPr>
          </a:p>
          <a:p>
            <a:pPr marL="0" indent="0" algn="ctr">
              <a:buNone/>
            </a:pPr>
            <a:r>
              <a:rPr lang="en-US" sz="2400" i="1" dirty="0" smtClean="0">
                <a:solidFill>
                  <a:schemeClr val="tx2"/>
                </a:solidFill>
                <a:latin typeface="Georgia" charset="0"/>
                <a:ea typeface="Georgia" charset="0"/>
                <a:cs typeface="Georgia" charset="0"/>
              </a:rPr>
              <a:t>“</a:t>
            </a:r>
            <a:r>
              <a:rPr lang="en-US" sz="2400" i="1" dirty="0">
                <a:solidFill>
                  <a:schemeClr val="tx2"/>
                </a:solidFill>
                <a:latin typeface="Georgia" charset="0"/>
                <a:ea typeface="Georgia" charset="0"/>
                <a:cs typeface="Georgia" charset="0"/>
              </a:rPr>
              <a:t>In the </a:t>
            </a:r>
            <a:r>
              <a:rPr lang="en-US" sz="2400" i="1" dirty="0" smtClean="0">
                <a:solidFill>
                  <a:schemeClr val="tx2"/>
                </a:solidFill>
                <a:latin typeface="Georgia" charset="0"/>
                <a:ea typeface="Georgia" charset="0"/>
                <a:cs typeface="Georgia" charset="0"/>
              </a:rPr>
              <a:t>U.S., </a:t>
            </a:r>
            <a:r>
              <a:rPr lang="en-US" sz="2400" i="1" dirty="0">
                <a:solidFill>
                  <a:schemeClr val="tx2"/>
                </a:solidFill>
                <a:latin typeface="Georgia" charset="0"/>
                <a:ea typeface="Georgia" charset="0"/>
                <a:cs typeface="Georgia" charset="0"/>
              </a:rPr>
              <a:t>if you are being observed, it’s a critique of you. Lesson study focuses on student learning, on student ‘</a:t>
            </a:r>
            <a:r>
              <a:rPr lang="en-US" sz="2400" i="1" dirty="0" err="1">
                <a:solidFill>
                  <a:schemeClr val="tx2"/>
                </a:solidFill>
                <a:latin typeface="Georgia" charset="0"/>
                <a:ea typeface="Georgia" charset="0"/>
                <a:cs typeface="Georgia" charset="0"/>
              </a:rPr>
              <a:t>aha’s</a:t>
            </a:r>
            <a:r>
              <a:rPr lang="en-US" sz="2400" i="1" dirty="0">
                <a:solidFill>
                  <a:schemeClr val="tx2"/>
                </a:solidFill>
                <a:latin typeface="Georgia" charset="0"/>
                <a:ea typeface="Georgia" charset="0"/>
                <a:cs typeface="Georgia" charset="0"/>
              </a:rPr>
              <a:t>.’  It takes what we’re doing to a more professional level.”</a:t>
            </a:r>
            <a:endParaRPr lang="en-US" sz="2400" dirty="0">
              <a:solidFill>
                <a:schemeClr val="tx2"/>
              </a:solidFill>
              <a:latin typeface="Georgia" charset="0"/>
              <a:ea typeface="Georgia" charset="0"/>
              <a:cs typeface="Georgia"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Georgia" charset="0"/>
              <a:ea typeface="Georgia" charset="0"/>
              <a:cs typeface="Georgia" charset="0"/>
            </a:endParaRPr>
          </a:p>
        </p:txBody>
      </p:sp>
    </p:spTree>
    <p:extLst>
      <p:ext uri="{BB962C8B-B14F-4D97-AF65-F5344CB8AC3E}">
        <p14:creationId xmlns:p14="http://schemas.microsoft.com/office/powerpoint/2010/main" val="1775508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178994" y="1047333"/>
            <a:ext cx="9006459" cy="1325563"/>
          </a:xfrm>
        </p:spPr>
        <p:txBody>
          <a:bodyPr/>
          <a:lstStyle/>
          <a:p>
            <a:r>
              <a:rPr lang="en-US" dirty="0" smtClean="0">
                <a:latin typeface="Galano Grotesque Alt DEMO" charset="0"/>
                <a:ea typeface="Galano Grotesque Alt DEMO" charset="0"/>
                <a:cs typeface="Galano Grotesque Alt DEMO" charset="0"/>
              </a:rPr>
              <a:t>What’s Needed for Lesson Study?</a:t>
            </a:r>
            <a:endParaRPr lang="en-US" dirty="0">
              <a:latin typeface="Galano Grotesque Alt DEMO" charset="0"/>
              <a:ea typeface="Galano Grotesque Alt DEMO" charset="0"/>
              <a:cs typeface="Galano Grotesque Alt DEMO"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447" y="2372896"/>
            <a:ext cx="10013006" cy="2810843"/>
          </a:xfrm>
          <a:prstGeom prst="rect">
            <a:avLst/>
          </a:prstGeom>
        </p:spPr>
      </p:pic>
    </p:spTree>
    <p:extLst>
      <p:ext uri="{BB962C8B-B14F-4D97-AF65-F5344CB8AC3E}">
        <p14:creationId xmlns:p14="http://schemas.microsoft.com/office/powerpoint/2010/main" val="1131778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b Palette">
      <a:dk1>
        <a:srgbClr val="000000"/>
      </a:dk1>
      <a:lt1>
        <a:srgbClr val="FFFFFF"/>
      </a:lt1>
      <a:dk2>
        <a:srgbClr val="193696"/>
      </a:dk2>
      <a:lt2>
        <a:srgbClr val="F7FFEE"/>
      </a:lt2>
      <a:accent1>
        <a:srgbClr val="2890E4"/>
      </a:accent1>
      <a:accent2>
        <a:srgbClr val="6FC370"/>
      </a:accent2>
      <a:accent3>
        <a:srgbClr val="0BD0D9"/>
      </a:accent3>
      <a:accent4>
        <a:srgbClr val="E84C2A"/>
      </a:accent4>
      <a:accent5>
        <a:srgbClr val="E08D2A"/>
      </a:accent5>
      <a:accent6>
        <a:srgbClr val="0ACFD9"/>
      </a:accent6>
      <a:hlink>
        <a:srgbClr val="193696"/>
      </a:hlink>
      <a:folHlink>
        <a:srgbClr val="D5D5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59600</TotalTime>
  <Words>1132</Words>
  <Application>Microsoft Macintosh PowerPoint</Application>
  <PresentationFormat>Widescreen</PresentationFormat>
  <Paragraphs>107</Paragraphs>
  <Slides>12</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Calibri</vt:lpstr>
      <vt:lpstr>Calibri Light</vt:lpstr>
      <vt:lpstr>Galano Grotesque Alt DEMO</vt:lpstr>
      <vt:lpstr>Georgia</vt:lpstr>
      <vt:lpstr>Mangal</vt:lpstr>
      <vt:lpstr>Wingdings</vt:lpstr>
      <vt:lpstr>Arial</vt:lpstr>
      <vt:lpstr>Office Theme</vt:lpstr>
      <vt:lpstr>1_Custom Design</vt:lpstr>
      <vt:lpstr>Custom Design</vt:lpstr>
      <vt:lpstr>PowerPoint Presentation</vt:lpstr>
      <vt:lpstr>What is Lesson Study?</vt:lpstr>
      <vt:lpstr>Teaching Gap</vt:lpstr>
      <vt:lpstr>The Lesson Study Process</vt:lpstr>
      <vt:lpstr>How Does Lesson Study Differ from Traditional Teacher Professional Development?</vt:lpstr>
      <vt:lpstr>Teachers’ Activities to Improve Instruction?</vt:lpstr>
      <vt:lpstr>Three Underlying Principles of Lesson Study:</vt:lpstr>
      <vt:lpstr>Emphasis on Students, Not the Teacher</vt:lpstr>
      <vt:lpstr>What’s Needed for Lesson Study?</vt:lpstr>
      <vt:lpstr>Overview of Lesson Study Steps</vt:lpstr>
      <vt:lpstr>What Teachers Think about Lesson Study</vt:lpstr>
      <vt:lpstr>www.lessonresearch.net</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45</cp:revision>
  <dcterms:created xsi:type="dcterms:W3CDTF">2018-01-07T19:23:42Z</dcterms:created>
  <dcterms:modified xsi:type="dcterms:W3CDTF">2018-12-03T18:20:57Z</dcterms:modified>
</cp:coreProperties>
</file>